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  <p:sldId id="276" r:id="rId5"/>
    <p:sldId id="278" r:id="rId6"/>
    <p:sldId id="280" r:id="rId7"/>
    <p:sldId id="283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0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96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ru-RU"/>
              <a:t>Статистика по ЧР (%)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14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8-8C88-4820-851E-D17E950E89D4}"/>
              </c:ext>
            </c:extLst>
          </c:dPt>
          <c:dPt>
            <c:idx val="18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3DAA-40DE-A978-A06756F2580E}"/>
              </c:ext>
            </c:extLst>
          </c:dPt>
          <c:dPt>
            <c:idx val="24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7-8C88-4820-851E-D17E950E89D4}"/>
              </c:ext>
            </c:extLst>
          </c:dPt>
          <c:dPt>
            <c:idx val="29"/>
            <c:invertIfNegative val="0"/>
            <c:bubble3D val="0"/>
            <c:spPr>
              <a:solidFill>
                <a:srgbClr val="9B613A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3DAA-40DE-A978-A06756F2580E}"/>
              </c:ext>
            </c:extLst>
          </c:dPt>
          <c:dPt>
            <c:idx val="33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6-8C88-4820-851E-D17E950E89D4}"/>
              </c:ext>
            </c:extLst>
          </c:dPt>
          <c:dPt>
            <c:idx val="39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3DAA-40DE-A978-A06756F2580E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Лист1!$A$2:$A$47</c:f>
              <c:numCache>
                <c:formatCode>General</c:formatCode>
                <c:ptCount val="46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  <c:pt idx="41">
                  <c:v>41</c:v>
                </c:pt>
                <c:pt idx="42">
                  <c:v>42</c:v>
                </c:pt>
                <c:pt idx="43">
                  <c:v>43</c:v>
                </c:pt>
                <c:pt idx="44">
                  <c:v>44</c:v>
                </c:pt>
                <c:pt idx="45">
                  <c:v>45</c:v>
                </c:pt>
              </c:numCache>
            </c:numRef>
          </c:cat>
          <c:val>
            <c:numRef>
              <c:f>Лист1!$B$2:$B$47</c:f>
              <c:numCache>
                <c:formatCode>General</c:formatCode>
                <c:ptCount val="46"/>
                <c:pt idx="0">
                  <c:v>0.4</c:v>
                </c:pt>
                <c:pt idx="1">
                  <c:v>0.2</c:v>
                </c:pt>
                <c:pt idx="2">
                  <c:v>0.5</c:v>
                </c:pt>
                <c:pt idx="3">
                  <c:v>0.5</c:v>
                </c:pt>
                <c:pt idx="4">
                  <c:v>0.7</c:v>
                </c:pt>
                <c:pt idx="5">
                  <c:v>0.8</c:v>
                </c:pt>
                <c:pt idx="6">
                  <c:v>0.8</c:v>
                </c:pt>
                <c:pt idx="7">
                  <c:v>1</c:v>
                </c:pt>
                <c:pt idx="8">
                  <c:v>1.1000000000000001</c:v>
                </c:pt>
                <c:pt idx="9">
                  <c:v>1.1000000000000001</c:v>
                </c:pt>
                <c:pt idx="10">
                  <c:v>1</c:v>
                </c:pt>
                <c:pt idx="11">
                  <c:v>1.1000000000000001</c:v>
                </c:pt>
                <c:pt idx="12">
                  <c:v>1.1000000000000001</c:v>
                </c:pt>
                <c:pt idx="13">
                  <c:v>1.1000000000000001</c:v>
                </c:pt>
                <c:pt idx="14">
                  <c:v>1.1000000000000001</c:v>
                </c:pt>
                <c:pt idx="15">
                  <c:v>1.5</c:v>
                </c:pt>
                <c:pt idx="16">
                  <c:v>1.8</c:v>
                </c:pt>
                <c:pt idx="17">
                  <c:v>2.4</c:v>
                </c:pt>
                <c:pt idx="18">
                  <c:v>7.1</c:v>
                </c:pt>
                <c:pt idx="19">
                  <c:v>6.6</c:v>
                </c:pt>
                <c:pt idx="20">
                  <c:v>5.0999999999999996</c:v>
                </c:pt>
                <c:pt idx="21">
                  <c:v>4.3</c:v>
                </c:pt>
                <c:pt idx="22">
                  <c:v>3.9</c:v>
                </c:pt>
                <c:pt idx="23">
                  <c:v>3.4</c:v>
                </c:pt>
                <c:pt idx="24">
                  <c:v>3.5</c:v>
                </c:pt>
                <c:pt idx="25">
                  <c:v>3.1</c:v>
                </c:pt>
                <c:pt idx="26">
                  <c:v>3</c:v>
                </c:pt>
                <c:pt idx="27">
                  <c:v>3.4</c:v>
                </c:pt>
                <c:pt idx="28">
                  <c:v>3.6</c:v>
                </c:pt>
                <c:pt idx="29">
                  <c:v>5.7</c:v>
                </c:pt>
                <c:pt idx="30">
                  <c:v>4.5999999999999996</c:v>
                </c:pt>
                <c:pt idx="31">
                  <c:v>3.2</c:v>
                </c:pt>
                <c:pt idx="32">
                  <c:v>2.9</c:v>
                </c:pt>
                <c:pt idx="33">
                  <c:v>2.7</c:v>
                </c:pt>
                <c:pt idx="34">
                  <c:v>2.4</c:v>
                </c:pt>
                <c:pt idx="35">
                  <c:v>2.2000000000000002</c:v>
                </c:pt>
                <c:pt idx="36">
                  <c:v>1.9</c:v>
                </c:pt>
                <c:pt idx="37">
                  <c:v>2</c:v>
                </c:pt>
                <c:pt idx="38">
                  <c:v>2.5</c:v>
                </c:pt>
                <c:pt idx="39">
                  <c:v>1.5</c:v>
                </c:pt>
                <c:pt idx="40">
                  <c:v>1</c:v>
                </c:pt>
                <c:pt idx="41">
                  <c:v>0.8</c:v>
                </c:pt>
                <c:pt idx="42">
                  <c:v>0.6</c:v>
                </c:pt>
                <c:pt idx="43">
                  <c:v>0.4</c:v>
                </c:pt>
                <c:pt idx="44">
                  <c:v>0.2</c:v>
                </c:pt>
                <c:pt idx="45">
                  <c:v>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C88-4820-851E-D17E950E89D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3412992"/>
        <c:axId val="83413552"/>
      </c:barChart>
      <c:catAx>
        <c:axId val="834129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3413552"/>
        <c:crosses val="autoZero"/>
        <c:auto val="1"/>
        <c:lblAlgn val="ctr"/>
        <c:lblOffset val="100"/>
        <c:noMultiLvlLbl val="0"/>
      </c:catAx>
      <c:valAx>
        <c:axId val="834135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34129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/>
              <a:t>Статистика по ЧР (%)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4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8-BC03-4ACA-828E-4BE7B8E08372}"/>
              </c:ext>
            </c:extLst>
          </c:dPt>
          <c:dPt>
            <c:idx val="8"/>
            <c:invertIfNegative val="0"/>
            <c:bubble3D val="0"/>
            <c:spPr>
              <a:solidFill>
                <a:srgbClr val="9B613A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BC03-4ACA-828E-4BE7B8E08372}"/>
              </c:ext>
            </c:extLst>
          </c:dPt>
          <c:dPt>
            <c:idx val="12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6-BC03-4ACA-828E-4BE7B8E08372}"/>
              </c:ext>
            </c:extLst>
          </c:dPt>
          <c:dPt>
            <c:idx val="14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8-8C88-4820-851E-D17E950E89D4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Лист1!$A$2:$A$17</c:f>
              <c:numCache>
                <c:formatCode>General</c:formatCode>
                <c:ptCount val="16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</c:numCache>
            </c:numRef>
          </c:cat>
          <c:val>
            <c:numRef>
              <c:f>Лист1!$B$2:$B$17</c:f>
              <c:numCache>
                <c:formatCode>General</c:formatCode>
                <c:ptCount val="16"/>
                <c:pt idx="0">
                  <c:v>0.6</c:v>
                </c:pt>
                <c:pt idx="1">
                  <c:v>1.4</c:v>
                </c:pt>
                <c:pt idx="2">
                  <c:v>3.8</c:v>
                </c:pt>
                <c:pt idx="3">
                  <c:v>9.6999999999999993</c:v>
                </c:pt>
                <c:pt idx="4">
                  <c:v>10.3</c:v>
                </c:pt>
                <c:pt idx="5">
                  <c:v>11.4</c:v>
                </c:pt>
                <c:pt idx="6">
                  <c:v>11.6</c:v>
                </c:pt>
                <c:pt idx="7">
                  <c:v>12.4</c:v>
                </c:pt>
                <c:pt idx="8">
                  <c:v>11.3</c:v>
                </c:pt>
                <c:pt idx="9">
                  <c:v>9.1999999999999993</c:v>
                </c:pt>
                <c:pt idx="10">
                  <c:v>7.3</c:v>
                </c:pt>
                <c:pt idx="11">
                  <c:v>6.3</c:v>
                </c:pt>
                <c:pt idx="12">
                  <c:v>2.6</c:v>
                </c:pt>
                <c:pt idx="13">
                  <c:v>1.3</c:v>
                </c:pt>
                <c:pt idx="14">
                  <c:v>0.5</c:v>
                </c:pt>
                <c:pt idx="15">
                  <c:v>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C88-4820-851E-D17E950E89D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36256816"/>
        <c:axId val="136257376"/>
      </c:barChart>
      <c:catAx>
        <c:axId val="1362568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36257376"/>
        <c:crosses val="autoZero"/>
        <c:auto val="1"/>
        <c:lblAlgn val="ctr"/>
        <c:lblOffset val="100"/>
        <c:noMultiLvlLbl val="0"/>
      </c:catAx>
      <c:valAx>
        <c:axId val="1362573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362568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19C4F-91BA-480F-A465-E9C3D51E5E5C}" type="datetimeFigureOut">
              <a:rPr lang="ru-RU" smtClean="0"/>
              <a:t>12.12.2023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46BD5-A64D-4C02-949F-B4BB1C0A32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66646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19C4F-91BA-480F-A465-E9C3D51E5E5C}" type="datetimeFigureOut">
              <a:rPr lang="ru-RU" smtClean="0"/>
              <a:t>12.12.2023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46BD5-A64D-4C02-949F-B4BB1C0A32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58768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19C4F-91BA-480F-A465-E9C3D51E5E5C}" type="datetimeFigureOut">
              <a:rPr lang="ru-RU" smtClean="0"/>
              <a:t>12.12.2023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46BD5-A64D-4C02-949F-B4BB1C0A32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8779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19C4F-91BA-480F-A465-E9C3D51E5E5C}" type="datetimeFigureOut">
              <a:rPr lang="ru-RU" smtClean="0"/>
              <a:t>12.12.2023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46BD5-A64D-4C02-949F-B4BB1C0A32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36776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19C4F-91BA-480F-A465-E9C3D51E5E5C}" type="datetimeFigureOut">
              <a:rPr lang="ru-RU" smtClean="0"/>
              <a:t>12.12.2023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46BD5-A64D-4C02-949F-B4BB1C0A32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27896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19C4F-91BA-480F-A465-E9C3D51E5E5C}" type="datetimeFigureOut">
              <a:rPr lang="ru-RU" smtClean="0"/>
              <a:t>12.12.2023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46BD5-A64D-4C02-949F-B4BB1C0A32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14593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19C4F-91BA-480F-A465-E9C3D51E5E5C}" type="datetimeFigureOut">
              <a:rPr lang="ru-RU" smtClean="0"/>
              <a:t>12.12.2023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46BD5-A64D-4C02-949F-B4BB1C0A32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63898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19C4F-91BA-480F-A465-E9C3D51E5E5C}" type="datetimeFigureOut">
              <a:rPr lang="ru-RU" smtClean="0"/>
              <a:t>12.12.2023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46BD5-A64D-4C02-949F-B4BB1C0A32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02425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19C4F-91BA-480F-A465-E9C3D51E5E5C}" type="datetimeFigureOut">
              <a:rPr lang="ru-RU" smtClean="0"/>
              <a:t>12.12.2023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46BD5-A64D-4C02-949F-B4BB1C0A32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73509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19C4F-91BA-480F-A465-E9C3D51E5E5C}" type="datetimeFigureOut">
              <a:rPr lang="ru-RU" smtClean="0"/>
              <a:t>12.12.2023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46BD5-A64D-4C02-949F-B4BB1C0A32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95840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19C4F-91BA-480F-A465-E9C3D51E5E5C}" type="datetimeFigureOut">
              <a:rPr lang="ru-RU" smtClean="0"/>
              <a:t>12.12.2023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46BD5-A64D-4C02-949F-B4BB1C0A32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59350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F19C4F-91BA-480F-A465-E9C3D51E5E5C}" type="datetimeFigureOut">
              <a:rPr lang="ru-RU" smtClean="0"/>
              <a:t>12.12.2023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D46BD5-A64D-4C02-949F-B4BB1C0A32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16329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60098" y="1484923"/>
            <a:ext cx="9144000" cy="3610707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Основные признаки необъективного оценивания ВПР</a:t>
            </a:r>
            <a:endParaRPr lang="ru-RU" b="1" dirty="0">
              <a:solidFill>
                <a:srgbClr val="002060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0263" y="389627"/>
            <a:ext cx="645980" cy="64598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3364" y="389627"/>
            <a:ext cx="794380" cy="651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1297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838200" y="365126"/>
            <a:ext cx="10515600" cy="1006474"/>
          </a:xfrm>
          <a:prstGeom prst="rect">
            <a:avLst/>
          </a:prstGeom>
          <a:solidFill>
            <a:srgbClr val="002060"/>
          </a:solidFill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b="1" dirty="0">
                <a:solidFill>
                  <a:schemeClr val="bg1"/>
                </a:solidFill>
              </a:rPr>
              <a:t>Критерии оценивания объективности результатов ВПР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838200" y="1957022"/>
            <a:ext cx="2500223" cy="3404116"/>
          </a:xfrm>
          <a:prstGeom prst="roundRect">
            <a:avLst>
              <a:gd name="adj" fmla="val 6831"/>
            </a:avLst>
          </a:prstGeom>
          <a:noFill/>
          <a:ln w="285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b="1" i="1" dirty="0" smtClean="0">
                <a:solidFill>
                  <a:srgbClr val="FF0000"/>
                </a:solidFill>
              </a:rPr>
              <a:t>Сравниваются результаты ВПР с текущей успеваемостью учеников. </a:t>
            </a:r>
            <a:r>
              <a:rPr lang="ru-RU" sz="1600" i="1" dirty="0" smtClean="0">
                <a:solidFill>
                  <a:srgbClr val="002060"/>
                </a:solidFill>
              </a:rPr>
              <a:t>Например, сопоставляются высокие баллы за работу и число медалистов в школе. Если информация сильно не совпадает, то результаты признают необъективными.</a:t>
            </a:r>
            <a:endParaRPr lang="ru-RU" sz="1600" i="1" dirty="0">
              <a:solidFill>
                <a:srgbClr val="002060"/>
              </a:solidFill>
            </a:endParaRPr>
          </a:p>
        </p:txBody>
      </p:sp>
      <p:sp>
        <p:nvSpPr>
          <p:cNvPr id="6" name="Овал 5"/>
          <p:cNvSpPr>
            <a:spLocks noChangeAspect="1"/>
          </p:cNvSpPr>
          <p:nvPr/>
        </p:nvSpPr>
        <p:spPr>
          <a:xfrm>
            <a:off x="708802" y="1625361"/>
            <a:ext cx="438509" cy="43850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i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467822" y="1957022"/>
            <a:ext cx="1992700" cy="3404116"/>
          </a:xfrm>
          <a:prstGeom prst="roundRect">
            <a:avLst>
              <a:gd name="adj" fmla="val 6831"/>
            </a:avLst>
          </a:prstGeom>
          <a:noFill/>
          <a:ln w="285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ru-RU" sz="1600" b="1" i="1" dirty="0">
                <a:solidFill>
                  <a:srgbClr val="FF0000"/>
                </a:solidFill>
              </a:rPr>
              <a:t>М</a:t>
            </a:r>
            <a:r>
              <a:rPr lang="ru-RU" sz="1600" b="1" i="1" dirty="0" smtClean="0">
                <a:solidFill>
                  <a:srgbClr val="FF0000"/>
                </a:solidFill>
              </a:rPr>
              <a:t>ониторинг результатов ВПР за несколько лет.</a:t>
            </a:r>
            <a:r>
              <a:rPr lang="ru-RU" sz="1600" i="1" dirty="0" smtClean="0">
                <a:solidFill>
                  <a:srgbClr val="002060"/>
                </a:solidFill>
              </a:rPr>
              <a:t> Если у одних и тех же детей по одному предмету они сильно разнятся из года в год, то, скорее всего, школа завысила или занизила оценку.</a:t>
            </a:r>
            <a:endParaRPr lang="ru-RU" sz="1600" i="1" dirty="0">
              <a:solidFill>
                <a:srgbClr val="002060"/>
              </a:solidFill>
            </a:endParaRPr>
          </a:p>
        </p:txBody>
      </p:sp>
      <p:sp>
        <p:nvSpPr>
          <p:cNvPr id="8" name="Овал 7"/>
          <p:cNvSpPr>
            <a:spLocks noChangeAspect="1"/>
          </p:cNvSpPr>
          <p:nvPr/>
        </p:nvSpPr>
        <p:spPr>
          <a:xfrm>
            <a:off x="3338423" y="1625361"/>
            <a:ext cx="438509" cy="43850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i="1" dirty="0" smtClean="0">
                <a:solidFill>
                  <a:srgbClr val="FF0000"/>
                </a:solidFill>
              </a:rPr>
              <a:t>2</a:t>
            </a:r>
            <a:endParaRPr lang="ru-RU" sz="2000" b="1" i="1" dirty="0">
              <a:solidFill>
                <a:srgbClr val="FF0000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5589921" y="1957022"/>
            <a:ext cx="3114132" cy="3404116"/>
          </a:xfrm>
          <a:prstGeom prst="roundRect">
            <a:avLst>
              <a:gd name="adj" fmla="val 6831"/>
            </a:avLst>
          </a:prstGeom>
          <a:noFill/>
          <a:ln w="285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ru-RU" sz="1600" b="1" i="1" dirty="0" smtClean="0">
                <a:solidFill>
                  <a:srgbClr val="FF0000"/>
                </a:solidFill>
              </a:rPr>
              <a:t>Сопоставление результатов по школе с результатами контрольной выборки на федеральном или региональном уровне. </a:t>
            </a:r>
            <a:r>
              <a:rPr lang="ru-RU" sz="1600" i="1" dirty="0" smtClean="0">
                <a:solidFill>
                  <a:srgbClr val="002060"/>
                </a:solidFill>
              </a:rPr>
              <a:t>Если ваши результаты сильно отличаются от результатов школ, где за ходом ВПР следили общественные наблюдатели, представители учредителя, то вы необъективно оценили работы учеников.</a:t>
            </a:r>
          </a:p>
        </p:txBody>
      </p:sp>
      <p:sp>
        <p:nvSpPr>
          <p:cNvPr id="10" name="Овал 9"/>
          <p:cNvSpPr>
            <a:spLocks noChangeAspect="1"/>
          </p:cNvSpPr>
          <p:nvPr/>
        </p:nvSpPr>
        <p:spPr>
          <a:xfrm>
            <a:off x="5460522" y="1625361"/>
            <a:ext cx="438509" cy="43850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i="1" dirty="0" smtClean="0">
                <a:solidFill>
                  <a:srgbClr val="FF0000"/>
                </a:solidFill>
              </a:rPr>
              <a:t>3</a:t>
            </a:r>
            <a:endParaRPr lang="ru-RU" sz="2000" b="1" i="1" dirty="0">
              <a:solidFill>
                <a:srgbClr val="FF0000"/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8833452" y="1957021"/>
            <a:ext cx="2432646" cy="3404117"/>
          </a:xfrm>
          <a:prstGeom prst="roundRect">
            <a:avLst>
              <a:gd name="adj" fmla="val 6831"/>
            </a:avLst>
          </a:prstGeom>
          <a:noFill/>
          <a:ln w="285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ru-RU" sz="1600" b="1" i="1" dirty="0" smtClean="0">
                <a:solidFill>
                  <a:srgbClr val="FF0000"/>
                </a:solidFill>
              </a:rPr>
              <a:t>Проведение комплексного анализа данных разных контрольных работ: ВПР, НИКО, ЕГЭ, </a:t>
            </a:r>
            <a:r>
              <a:rPr lang="ru-RU" sz="1600" b="1" i="1" dirty="0" smtClean="0">
                <a:solidFill>
                  <a:srgbClr val="FF0000"/>
                </a:solidFill>
              </a:rPr>
              <a:t>ОГЭ</a:t>
            </a:r>
            <a:r>
              <a:rPr lang="ru-RU" sz="1600" b="1" i="1" dirty="0">
                <a:solidFill>
                  <a:srgbClr val="FF0000"/>
                </a:solidFill>
              </a:rPr>
              <a:t>.</a:t>
            </a:r>
            <a:r>
              <a:rPr lang="ru-RU" sz="1600" b="1" i="1" dirty="0" smtClean="0">
                <a:solidFill>
                  <a:srgbClr val="FF0000"/>
                </a:solidFill>
              </a:rPr>
              <a:t> </a:t>
            </a:r>
            <a:r>
              <a:rPr lang="ru-RU" sz="1600" i="1" dirty="0" smtClean="0">
                <a:solidFill>
                  <a:srgbClr val="002060"/>
                </a:solidFill>
              </a:rPr>
              <a:t>Существенное </a:t>
            </a:r>
            <a:r>
              <a:rPr lang="ru-RU" sz="1600" i="1" dirty="0" smtClean="0">
                <a:solidFill>
                  <a:srgbClr val="002060"/>
                </a:solidFill>
              </a:rPr>
              <a:t>различие между результатами этих работ в школе говорит об их необъективности.</a:t>
            </a:r>
          </a:p>
        </p:txBody>
      </p:sp>
      <p:sp>
        <p:nvSpPr>
          <p:cNvPr id="12" name="Овал 11"/>
          <p:cNvSpPr>
            <a:spLocks noChangeAspect="1"/>
          </p:cNvSpPr>
          <p:nvPr/>
        </p:nvSpPr>
        <p:spPr>
          <a:xfrm>
            <a:off x="8704053" y="1625361"/>
            <a:ext cx="438509" cy="43850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i="1" dirty="0" smtClean="0">
                <a:solidFill>
                  <a:srgbClr val="FF0000"/>
                </a:solidFill>
              </a:rPr>
              <a:t>4</a:t>
            </a:r>
            <a:endParaRPr lang="ru-RU" sz="2000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7722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838200" y="365126"/>
            <a:ext cx="10515600" cy="756308"/>
          </a:xfrm>
          <a:prstGeom prst="rect">
            <a:avLst/>
          </a:prstGeom>
          <a:solidFill>
            <a:srgbClr val="002060"/>
          </a:solidFill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b="1" dirty="0" smtClean="0">
                <a:solidFill>
                  <a:schemeClr val="bg1"/>
                </a:solidFill>
              </a:rPr>
              <a:t>Комплексный анализ результатов ВПР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38200" y="1636357"/>
            <a:ext cx="10515599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i="1" dirty="0" err="1">
                <a:solidFill>
                  <a:srgbClr val="FF0000"/>
                </a:solidFill>
              </a:rPr>
              <a:t>Рособрнадзор</a:t>
            </a:r>
            <a:r>
              <a:rPr lang="ru-RU" sz="2000" b="1" i="1" dirty="0">
                <a:solidFill>
                  <a:srgbClr val="FF0000"/>
                </a:solidFill>
              </a:rPr>
              <a:t> на основе данных ВПР за 3 года выявляет </a:t>
            </a:r>
            <a:r>
              <a:rPr lang="ru-RU" sz="2000" b="1" i="1" dirty="0" smtClean="0">
                <a:solidFill>
                  <a:srgbClr val="FF0000"/>
                </a:solidFill>
              </a:rPr>
              <a:t>образовательные организации, </a:t>
            </a:r>
            <a:r>
              <a:rPr lang="ru-RU" sz="2000" b="1" i="1" dirty="0">
                <a:solidFill>
                  <a:srgbClr val="FF0000"/>
                </a:solidFill>
              </a:rPr>
              <a:t>соответствующие следующим критериям: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i="1" dirty="0">
                <a:solidFill>
                  <a:srgbClr val="002060"/>
                </a:solidFill>
              </a:rPr>
              <a:t>р</a:t>
            </a:r>
            <a:r>
              <a:rPr lang="ru-RU" sz="2000" i="1" dirty="0" smtClean="0">
                <a:solidFill>
                  <a:srgbClr val="002060"/>
                </a:solidFill>
              </a:rPr>
              <a:t>езультаты </a:t>
            </a:r>
            <a:r>
              <a:rPr lang="ru-RU" sz="2000" i="1" dirty="0">
                <a:solidFill>
                  <a:srgbClr val="002060"/>
                </a:solidFill>
              </a:rPr>
              <a:t>заметно выше средних по региону;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i="1" dirty="0" smtClean="0">
                <a:solidFill>
                  <a:srgbClr val="002060"/>
                </a:solidFill>
              </a:rPr>
              <a:t>ОО не </a:t>
            </a:r>
            <a:r>
              <a:rPr lang="ru-RU" sz="2000" i="1" dirty="0">
                <a:solidFill>
                  <a:srgbClr val="002060"/>
                </a:solidFill>
              </a:rPr>
              <a:t>является лицеем/гимназией с углубленным изучением данного </a:t>
            </a:r>
            <a:r>
              <a:rPr lang="ru-RU" sz="2000" i="1" dirty="0" smtClean="0">
                <a:solidFill>
                  <a:srgbClr val="002060"/>
                </a:solidFill>
              </a:rPr>
              <a:t>предмета;</a:t>
            </a:r>
            <a:endParaRPr lang="ru-RU" sz="2000" i="1" dirty="0">
              <a:solidFill>
                <a:srgbClr val="00206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i="1" dirty="0">
                <a:solidFill>
                  <a:srgbClr val="002060"/>
                </a:solidFill>
              </a:rPr>
              <a:t>р</a:t>
            </a:r>
            <a:r>
              <a:rPr lang="ru-RU" sz="2000" i="1" dirty="0" smtClean="0">
                <a:solidFill>
                  <a:srgbClr val="002060"/>
                </a:solidFill>
              </a:rPr>
              <a:t>езультаты </a:t>
            </a:r>
            <a:r>
              <a:rPr lang="ru-RU" sz="2000" i="1" dirty="0">
                <a:solidFill>
                  <a:srgbClr val="002060"/>
                </a:solidFill>
              </a:rPr>
              <a:t>ВПР не подтверждаются высокими баллами на </a:t>
            </a:r>
            <a:r>
              <a:rPr lang="ru-RU" sz="2000" i="1" dirty="0" smtClean="0">
                <a:solidFill>
                  <a:srgbClr val="002060"/>
                </a:solidFill>
              </a:rPr>
              <a:t>ГИА.</a:t>
            </a:r>
            <a:endParaRPr lang="ru-RU" sz="2000" i="1" dirty="0">
              <a:solidFill>
                <a:srgbClr val="002060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838201" y="3782496"/>
            <a:ext cx="1051559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i="1" dirty="0" smtClean="0">
                <a:solidFill>
                  <a:srgbClr val="FF0000"/>
                </a:solidFill>
              </a:rPr>
              <a:t>Также анализируются средние проценты выполнения каждого задания учащимися. </a:t>
            </a:r>
            <a:r>
              <a:rPr lang="ru-RU" sz="2000" i="1" dirty="0">
                <a:solidFill>
                  <a:srgbClr val="002060"/>
                </a:solidFill>
              </a:rPr>
              <a:t>Е</a:t>
            </a:r>
            <a:r>
              <a:rPr lang="ru-RU" sz="2000" i="1" dirty="0" smtClean="0">
                <a:solidFill>
                  <a:srgbClr val="002060"/>
                </a:solidFill>
              </a:rPr>
              <a:t>сли базовые задания выполняются хуже, чем в среднем по региону, а сложные - лучше, то это может свидетельствовать, что участникам ВПР помогли справиться с более сложными заданиями.</a:t>
            </a:r>
            <a:endParaRPr lang="ru-RU" sz="2000" i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9421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625231" y="381740"/>
            <a:ext cx="10777415" cy="876538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dirty="0" smtClean="0">
                <a:latin typeface="Arial Black" panose="020B0A04020102020204" pitchFamily="34" charset="0"/>
              </a:rPr>
              <a:t>  </a:t>
            </a:r>
            <a:r>
              <a:rPr lang="ru-RU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Завышение  отметок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0699586"/>
              </p:ext>
            </p:extLst>
          </p:nvPr>
        </p:nvGraphicFramePr>
        <p:xfrm>
          <a:off x="625230" y="1685925"/>
          <a:ext cx="10699262" cy="164655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82671">
                  <a:extLst>
                    <a:ext uri="{9D8B030D-6E8A-4147-A177-3AD203B41FA5}">
                      <a16:colId xmlns:a16="http://schemas.microsoft.com/office/drawing/2014/main" val="3789865858"/>
                    </a:ext>
                  </a:extLst>
                </a:gridCol>
                <a:gridCol w="1782671">
                  <a:extLst>
                    <a:ext uri="{9D8B030D-6E8A-4147-A177-3AD203B41FA5}">
                      <a16:colId xmlns:a16="http://schemas.microsoft.com/office/drawing/2014/main" val="272668967"/>
                    </a:ext>
                  </a:extLst>
                </a:gridCol>
                <a:gridCol w="1783480">
                  <a:extLst>
                    <a:ext uri="{9D8B030D-6E8A-4147-A177-3AD203B41FA5}">
                      <a16:colId xmlns:a16="http://schemas.microsoft.com/office/drawing/2014/main" val="42954563"/>
                    </a:ext>
                  </a:extLst>
                </a:gridCol>
                <a:gridCol w="1783480">
                  <a:extLst>
                    <a:ext uri="{9D8B030D-6E8A-4147-A177-3AD203B41FA5}">
                      <a16:colId xmlns:a16="http://schemas.microsoft.com/office/drawing/2014/main" val="2813141610"/>
                    </a:ext>
                  </a:extLst>
                </a:gridCol>
                <a:gridCol w="1783480">
                  <a:extLst>
                    <a:ext uri="{9D8B030D-6E8A-4147-A177-3AD203B41FA5}">
                      <a16:colId xmlns:a16="http://schemas.microsoft.com/office/drawing/2014/main" val="3478305759"/>
                    </a:ext>
                  </a:extLst>
                </a:gridCol>
                <a:gridCol w="1783480">
                  <a:extLst>
                    <a:ext uri="{9D8B030D-6E8A-4147-A177-3AD203B41FA5}">
                      <a16:colId xmlns:a16="http://schemas.microsoft.com/office/drawing/2014/main" val="4135223527"/>
                    </a:ext>
                  </a:extLst>
                </a:gridCol>
              </a:tblGrid>
              <a:tr h="32264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 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%  «2»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%  «3»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%  «4»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%  «5»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% качества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51345375"/>
                  </a:ext>
                </a:extLst>
              </a:tr>
              <a:tr h="66021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Чеченская Республика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12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48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30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10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  <a:r>
                        <a:rPr lang="ru-RU" sz="2000" dirty="0" smtClean="0">
                          <a:effectLst/>
                        </a:rPr>
                        <a:t>40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22335435"/>
                  </a:ext>
                </a:extLst>
              </a:tr>
              <a:tr h="66021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ОО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6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 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22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57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15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  <a:r>
                        <a:rPr lang="ru-RU" sz="2000" dirty="0" smtClean="0">
                          <a:effectLst/>
                        </a:rPr>
                        <a:t>72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98648361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625230" y="3757479"/>
            <a:ext cx="1069926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800" b="1" dirty="0" smtClean="0"/>
              <a:t>Сравнение доверительных интервалов средней отметки на уровне региона и  на уровне ОО показывает,</a:t>
            </a:r>
            <a:r>
              <a:rPr lang="en-US" sz="2800" b="1" dirty="0" smtClean="0"/>
              <a:t> </a:t>
            </a:r>
            <a:r>
              <a:rPr lang="ru-RU" sz="2800" b="1" dirty="0" smtClean="0"/>
              <a:t>что средняя отметка в ОО выше, чем верхняя граница по региону</a:t>
            </a:r>
            <a:r>
              <a:rPr lang="ru-RU" sz="2000" dirty="0" smtClean="0"/>
              <a:t>. 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433972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570523" y="218831"/>
            <a:ext cx="10902461" cy="1352061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dirty="0" smtClean="0">
                <a:latin typeface="Arial Black" panose="020B0A04020102020204" pitchFamily="34" charset="0"/>
              </a:rPr>
              <a:t> 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Завышение результатов среднего балла </a:t>
            </a:r>
          </a:p>
          <a:p>
            <a:pPr algn="ctr"/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выполнения заданий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2954607"/>
              </p:ext>
            </p:extLst>
          </p:nvPr>
        </p:nvGraphicFramePr>
        <p:xfrm>
          <a:off x="471491" y="2442368"/>
          <a:ext cx="11001489" cy="228593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15101">
                  <a:extLst>
                    <a:ext uri="{9D8B030D-6E8A-4147-A177-3AD203B41FA5}">
                      <a16:colId xmlns:a16="http://schemas.microsoft.com/office/drawing/2014/main" val="1151904238"/>
                    </a:ext>
                  </a:extLst>
                </a:gridCol>
                <a:gridCol w="524059">
                  <a:extLst>
                    <a:ext uri="{9D8B030D-6E8A-4147-A177-3AD203B41FA5}">
                      <a16:colId xmlns:a16="http://schemas.microsoft.com/office/drawing/2014/main" val="1809300293"/>
                    </a:ext>
                  </a:extLst>
                </a:gridCol>
                <a:gridCol w="524059">
                  <a:extLst>
                    <a:ext uri="{9D8B030D-6E8A-4147-A177-3AD203B41FA5}">
                      <a16:colId xmlns:a16="http://schemas.microsoft.com/office/drawing/2014/main" val="881228883"/>
                    </a:ext>
                  </a:extLst>
                </a:gridCol>
                <a:gridCol w="524059">
                  <a:extLst>
                    <a:ext uri="{9D8B030D-6E8A-4147-A177-3AD203B41FA5}">
                      <a16:colId xmlns:a16="http://schemas.microsoft.com/office/drawing/2014/main" val="1342028161"/>
                    </a:ext>
                  </a:extLst>
                </a:gridCol>
                <a:gridCol w="524059">
                  <a:extLst>
                    <a:ext uri="{9D8B030D-6E8A-4147-A177-3AD203B41FA5}">
                      <a16:colId xmlns:a16="http://schemas.microsoft.com/office/drawing/2014/main" val="4158064369"/>
                    </a:ext>
                  </a:extLst>
                </a:gridCol>
                <a:gridCol w="524059">
                  <a:extLst>
                    <a:ext uri="{9D8B030D-6E8A-4147-A177-3AD203B41FA5}">
                      <a16:colId xmlns:a16="http://schemas.microsoft.com/office/drawing/2014/main" val="2416521559"/>
                    </a:ext>
                  </a:extLst>
                </a:gridCol>
                <a:gridCol w="524059">
                  <a:extLst>
                    <a:ext uri="{9D8B030D-6E8A-4147-A177-3AD203B41FA5}">
                      <a16:colId xmlns:a16="http://schemas.microsoft.com/office/drawing/2014/main" val="2116919745"/>
                    </a:ext>
                  </a:extLst>
                </a:gridCol>
                <a:gridCol w="482254">
                  <a:extLst>
                    <a:ext uri="{9D8B030D-6E8A-4147-A177-3AD203B41FA5}">
                      <a16:colId xmlns:a16="http://schemas.microsoft.com/office/drawing/2014/main" val="1254435649"/>
                    </a:ext>
                  </a:extLst>
                </a:gridCol>
                <a:gridCol w="444180">
                  <a:extLst>
                    <a:ext uri="{9D8B030D-6E8A-4147-A177-3AD203B41FA5}">
                      <a16:colId xmlns:a16="http://schemas.microsoft.com/office/drawing/2014/main" val="3468056859"/>
                    </a:ext>
                  </a:extLst>
                </a:gridCol>
                <a:gridCol w="523311">
                  <a:extLst>
                    <a:ext uri="{9D8B030D-6E8A-4147-A177-3AD203B41FA5}">
                      <a16:colId xmlns:a16="http://schemas.microsoft.com/office/drawing/2014/main" val="143197968"/>
                    </a:ext>
                  </a:extLst>
                </a:gridCol>
                <a:gridCol w="523311">
                  <a:extLst>
                    <a:ext uri="{9D8B030D-6E8A-4147-A177-3AD203B41FA5}">
                      <a16:colId xmlns:a16="http://schemas.microsoft.com/office/drawing/2014/main" val="873141886"/>
                    </a:ext>
                  </a:extLst>
                </a:gridCol>
                <a:gridCol w="523311">
                  <a:extLst>
                    <a:ext uri="{9D8B030D-6E8A-4147-A177-3AD203B41FA5}">
                      <a16:colId xmlns:a16="http://schemas.microsoft.com/office/drawing/2014/main" val="4154807634"/>
                    </a:ext>
                  </a:extLst>
                </a:gridCol>
                <a:gridCol w="523311">
                  <a:extLst>
                    <a:ext uri="{9D8B030D-6E8A-4147-A177-3AD203B41FA5}">
                      <a16:colId xmlns:a16="http://schemas.microsoft.com/office/drawing/2014/main" val="830313827"/>
                    </a:ext>
                  </a:extLst>
                </a:gridCol>
                <a:gridCol w="523311">
                  <a:extLst>
                    <a:ext uri="{9D8B030D-6E8A-4147-A177-3AD203B41FA5}">
                      <a16:colId xmlns:a16="http://schemas.microsoft.com/office/drawing/2014/main" val="2232862859"/>
                    </a:ext>
                  </a:extLst>
                </a:gridCol>
                <a:gridCol w="523311">
                  <a:extLst>
                    <a:ext uri="{9D8B030D-6E8A-4147-A177-3AD203B41FA5}">
                      <a16:colId xmlns:a16="http://schemas.microsoft.com/office/drawing/2014/main" val="3235730325"/>
                    </a:ext>
                  </a:extLst>
                </a:gridCol>
                <a:gridCol w="523311">
                  <a:extLst>
                    <a:ext uri="{9D8B030D-6E8A-4147-A177-3AD203B41FA5}">
                      <a16:colId xmlns:a16="http://schemas.microsoft.com/office/drawing/2014/main" val="1126707261"/>
                    </a:ext>
                  </a:extLst>
                </a:gridCol>
                <a:gridCol w="523311">
                  <a:extLst>
                    <a:ext uri="{9D8B030D-6E8A-4147-A177-3AD203B41FA5}">
                      <a16:colId xmlns:a16="http://schemas.microsoft.com/office/drawing/2014/main" val="291520694"/>
                    </a:ext>
                  </a:extLst>
                </a:gridCol>
                <a:gridCol w="523311">
                  <a:extLst>
                    <a:ext uri="{9D8B030D-6E8A-4147-A177-3AD203B41FA5}">
                      <a16:colId xmlns:a16="http://schemas.microsoft.com/office/drawing/2014/main" val="784980091"/>
                    </a:ext>
                  </a:extLst>
                </a:gridCol>
                <a:gridCol w="523311">
                  <a:extLst>
                    <a:ext uri="{9D8B030D-6E8A-4147-A177-3AD203B41FA5}">
                      <a16:colId xmlns:a16="http://schemas.microsoft.com/office/drawing/2014/main" val="3680404312"/>
                    </a:ext>
                  </a:extLst>
                </a:gridCol>
                <a:gridCol w="523311">
                  <a:extLst>
                    <a:ext uri="{9D8B030D-6E8A-4147-A177-3AD203B41FA5}">
                      <a16:colId xmlns:a16="http://schemas.microsoft.com/office/drawing/2014/main" val="631813771"/>
                    </a:ext>
                  </a:extLst>
                </a:gridCol>
                <a:gridCol w="659179">
                  <a:extLst>
                    <a:ext uri="{9D8B030D-6E8A-4147-A177-3AD203B41FA5}">
                      <a16:colId xmlns:a16="http://schemas.microsoft.com/office/drawing/2014/main" val="2921265748"/>
                    </a:ext>
                  </a:extLst>
                </a:gridCol>
              </a:tblGrid>
              <a:tr h="78696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1К1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1К2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3,1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3,2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9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12,1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12,2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13,1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13,2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14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15,1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15,2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888815384"/>
                  </a:ext>
                </a:extLst>
              </a:tr>
              <a:tr h="74948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ЧР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53,68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72,86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54,08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80,06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52,63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66,49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78,6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50,1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38,95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48,55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72,7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69,21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54,75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61,06</a:t>
                      </a:r>
                      <a:endParaRPr lang="ru-RU" sz="12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37,21</a:t>
                      </a:r>
                      <a:endParaRPr lang="ru-RU" sz="12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53,01</a:t>
                      </a:r>
                      <a:endParaRPr lang="ru-RU" sz="12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30,13</a:t>
                      </a:r>
                      <a:endParaRPr lang="ru-RU" sz="12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60,56</a:t>
                      </a:r>
                      <a:endParaRPr lang="ru-RU" sz="12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23,41</a:t>
                      </a:r>
                      <a:endParaRPr lang="ru-RU" sz="12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26,96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186170457"/>
                  </a:ext>
                </a:extLst>
              </a:tr>
              <a:tr h="74948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ОО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effectLst/>
                        </a:rPr>
                        <a:t>60,86</a:t>
                      </a:r>
                      <a:endParaRPr lang="ru-RU" sz="12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effectLst/>
                        </a:rPr>
                        <a:t>75,57</a:t>
                      </a:r>
                      <a:endParaRPr lang="ru-RU" sz="12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effectLst/>
                        </a:rPr>
                        <a:t>66,37</a:t>
                      </a:r>
                      <a:endParaRPr lang="ru-RU" sz="12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effectLst/>
                        </a:rPr>
                        <a:t>82,81</a:t>
                      </a:r>
                      <a:endParaRPr lang="ru-RU" sz="12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effectLst/>
                        </a:rPr>
                        <a:t>57,47</a:t>
                      </a:r>
                      <a:endParaRPr lang="ru-RU" sz="12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effectLst/>
                        </a:rPr>
                        <a:t>69,23</a:t>
                      </a:r>
                      <a:endParaRPr lang="ru-RU" sz="12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effectLst/>
                        </a:rPr>
                        <a:t>91,4</a:t>
                      </a:r>
                      <a:endParaRPr lang="ru-RU" sz="12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effectLst/>
                        </a:rPr>
                        <a:t>72,4</a:t>
                      </a:r>
                      <a:endParaRPr lang="ru-RU" sz="12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effectLst/>
                        </a:rPr>
                        <a:t>53,54</a:t>
                      </a:r>
                      <a:endParaRPr lang="ru-RU" sz="12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62,9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effectLst/>
                        </a:rPr>
                        <a:t>81,45</a:t>
                      </a:r>
                      <a:endParaRPr lang="ru-RU" sz="12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effectLst/>
                        </a:rPr>
                        <a:t>81,45</a:t>
                      </a:r>
                      <a:endParaRPr lang="ru-RU" sz="12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58,14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74,21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45,25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65,16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37,78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59,73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30,09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44,34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996016866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78970" y="4843463"/>
            <a:ext cx="1099400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Сравнение  доверительных </a:t>
            </a:r>
            <a:r>
              <a:rPr lang="ru-RU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интервалов </a:t>
            </a:r>
            <a:r>
              <a:rPr lang="ru-RU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среднего балла </a:t>
            </a:r>
            <a:r>
              <a:rPr lang="ru-RU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уровнях региона, </a:t>
            </a:r>
            <a:r>
              <a:rPr lang="ru-RU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муниципалитета и </a:t>
            </a:r>
            <a:r>
              <a:rPr lang="ru-RU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ОО показывает</a:t>
            </a:r>
            <a:r>
              <a:rPr lang="ru-RU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что </a:t>
            </a:r>
            <a:r>
              <a:rPr lang="ru-RU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средний балл в </a:t>
            </a:r>
            <a:r>
              <a:rPr lang="ru-RU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ОО выше, чем верхняя граница </a:t>
            </a:r>
            <a:r>
              <a:rPr lang="ru-RU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региону </a:t>
            </a:r>
            <a:r>
              <a:rPr lang="ru-RU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по </a:t>
            </a:r>
            <a:r>
              <a:rPr lang="ru-RU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муниципалитету.</a:t>
            </a:r>
            <a:endParaRPr lang="ru-RU" sz="24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04503" y="1900238"/>
            <a:ext cx="135874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Уровень выполнения базовых заданий в ОО ниже, чем в регионе, а заданий повышенной сложности – выше.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0437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758093" y="381740"/>
            <a:ext cx="10863384" cy="1074198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Выявление признаков необъективности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распределению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первичных баллов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146699" y="5662118"/>
            <a:ext cx="9685538" cy="92333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dirty="0">
                <a:solidFill>
                  <a:srgbClr val="000000"/>
                </a:solidFill>
              </a:rPr>
              <a:t>Пример распределения первичных баллов </a:t>
            </a:r>
            <a:r>
              <a:rPr lang="ru-RU" dirty="0" smtClean="0">
                <a:solidFill>
                  <a:srgbClr val="000000"/>
                </a:solidFill>
              </a:rPr>
              <a:t>в Чеченской Республике по предмету «Русский язык» </a:t>
            </a:r>
            <a:r>
              <a:rPr lang="ru-RU" dirty="0">
                <a:solidFill>
                  <a:srgbClr val="000000"/>
                </a:solidFill>
              </a:rPr>
              <a:t>(5 класс</a:t>
            </a:r>
            <a:r>
              <a:rPr lang="ru-RU" dirty="0" smtClean="0">
                <a:solidFill>
                  <a:srgbClr val="000000"/>
                </a:solidFill>
              </a:rPr>
              <a:t>)</a:t>
            </a:r>
            <a:endParaRPr lang="ru-RU" dirty="0">
              <a:solidFill>
                <a:srgbClr val="000000"/>
              </a:solidFill>
            </a:endParaRPr>
          </a:p>
          <a:p>
            <a:pPr algn="ctr"/>
            <a:r>
              <a:rPr lang="ru-RU" dirty="0">
                <a:solidFill>
                  <a:srgbClr val="000000"/>
                </a:solidFill>
              </a:rPr>
              <a:t>Признаки необъективности </a:t>
            </a:r>
            <a:r>
              <a:rPr lang="ru-RU" dirty="0" smtClean="0">
                <a:solidFill>
                  <a:srgbClr val="000000"/>
                </a:solidFill>
              </a:rPr>
              <a:t>– «всплески» </a:t>
            </a:r>
            <a:r>
              <a:rPr lang="ru-RU" dirty="0">
                <a:solidFill>
                  <a:srgbClr val="000000"/>
                </a:solidFill>
              </a:rPr>
              <a:t>на границах отметок</a:t>
            </a:r>
            <a:endParaRPr lang="ru-RU" dirty="0"/>
          </a:p>
        </p:txBody>
      </p:sp>
      <p:graphicFrame>
        <p:nvGraphicFramePr>
          <p:cNvPr id="15" name="Диаграмма 14"/>
          <p:cNvGraphicFramePr/>
          <p:nvPr>
            <p:extLst>
              <p:ext uri="{D42A27DB-BD31-4B8C-83A1-F6EECF244321}">
                <p14:modId xmlns:p14="http://schemas.microsoft.com/office/powerpoint/2010/main" val="59467730"/>
              </p:ext>
            </p:extLst>
          </p:nvPr>
        </p:nvGraphicFramePr>
        <p:xfrm>
          <a:off x="270330" y="1633415"/>
          <a:ext cx="11451521" cy="29524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0" y="5284406"/>
            <a:ext cx="1197893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>
                <a:latin typeface="Titillium Web"/>
              </a:rPr>
              <a:t>Шкала перевода баллов в </a:t>
            </a:r>
            <a:r>
              <a:rPr lang="ru-RU" sz="1400" dirty="0" smtClean="0">
                <a:latin typeface="Titillium Web"/>
              </a:rPr>
              <a:t>отметку: отметка </a:t>
            </a:r>
            <a:r>
              <a:rPr lang="ru-RU" sz="1400" dirty="0">
                <a:latin typeface="Titillium Web"/>
              </a:rPr>
              <a:t>2 (0-17 баллов</a:t>
            </a:r>
            <a:r>
              <a:rPr lang="ru-RU" sz="1400" dirty="0" smtClean="0">
                <a:latin typeface="Titillium Web"/>
              </a:rPr>
              <a:t>),</a:t>
            </a:r>
            <a:r>
              <a:rPr lang="ru-RU" sz="1400" dirty="0" smtClean="0">
                <a:solidFill>
                  <a:srgbClr val="FF0000"/>
                </a:solidFill>
                <a:latin typeface="Titillium Web"/>
              </a:rPr>
              <a:t> отметка </a:t>
            </a:r>
            <a:r>
              <a:rPr lang="ru-RU" sz="1400" dirty="0">
                <a:solidFill>
                  <a:srgbClr val="FF0000"/>
                </a:solidFill>
                <a:latin typeface="Titillium Web"/>
              </a:rPr>
              <a:t>3 (18-28 баллов</a:t>
            </a:r>
            <a:r>
              <a:rPr lang="ru-RU" sz="1400" dirty="0" smtClean="0">
                <a:solidFill>
                  <a:srgbClr val="FF0000"/>
                </a:solidFill>
                <a:latin typeface="Titillium Web"/>
              </a:rPr>
              <a:t>), </a:t>
            </a:r>
            <a:r>
              <a:rPr lang="ru-RU" sz="1400" dirty="0" smtClean="0">
                <a:solidFill>
                  <a:srgbClr val="843C0C"/>
                </a:solidFill>
                <a:latin typeface="Titillium Web"/>
              </a:rPr>
              <a:t>отметка </a:t>
            </a:r>
            <a:r>
              <a:rPr lang="ru-RU" sz="1400" dirty="0">
                <a:solidFill>
                  <a:srgbClr val="843C0C"/>
                </a:solidFill>
                <a:latin typeface="Titillium Web"/>
              </a:rPr>
              <a:t>4 (29-38 баллов</a:t>
            </a:r>
            <a:r>
              <a:rPr lang="ru-RU" sz="1400" dirty="0" smtClean="0">
                <a:solidFill>
                  <a:srgbClr val="843C0C"/>
                </a:solidFill>
                <a:latin typeface="Titillium Web"/>
              </a:rPr>
              <a:t>),</a:t>
            </a:r>
            <a:r>
              <a:rPr lang="ru-RU" sz="1400" dirty="0" smtClean="0">
                <a:solidFill>
                  <a:srgbClr val="548235"/>
                </a:solidFill>
                <a:latin typeface="Titillium Web"/>
              </a:rPr>
              <a:t>отметка </a:t>
            </a:r>
            <a:r>
              <a:rPr lang="ru-RU" sz="1400" dirty="0">
                <a:solidFill>
                  <a:srgbClr val="548235"/>
                </a:solidFill>
                <a:latin typeface="Titillium Web"/>
              </a:rPr>
              <a:t>5 (39-45 баллов), </a:t>
            </a:r>
            <a:endParaRPr lang="ru-RU" sz="1400" dirty="0"/>
          </a:p>
        </p:txBody>
      </p:sp>
      <p:cxnSp>
        <p:nvCxnSpPr>
          <p:cNvPr id="12" name="Прямая со стрелкой 11"/>
          <p:cNvCxnSpPr/>
          <p:nvPr/>
        </p:nvCxnSpPr>
        <p:spPr>
          <a:xfrm flipH="1" flipV="1">
            <a:off x="5033640" y="4190260"/>
            <a:ext cx="1269506" cy="1122651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 flipH="1" flipV="1">
            <a:off x="7652551" y="4190260"/>
            <a:ext cx="804911" cy="1137225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 flipH="1" flipV="1">
            <a:off x="10040645" y="4190260"/>
            <a:ext cx="443884" cy="1122652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23535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483027" y="381740"/>
            <a:ext cx="11451521" cy="751491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Пример нормального распределения первичных баллов 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109442" y="5772185"/>
            <a:ext cx="9685538" cy="6463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solidFill>
                  <a:srgbClr val="000000"/>
                </a:solidFill>
              </a:rPr>
              <a:t> Пример распределения </a:t>
            </a:r>
            <a:r>
              <a:rPr lang="ru-RU" dirty="0">
                <a:solidFill>
                  <a:srgbClr val="000000"/>
                </a:solidFill>
              </a:rPr>
              <a:t>первичных баллов </a:t>
            </a:r>
            <a:r>
              <a:rPr lang="ru-RU" dirty="0" smtClean="0">
                <a:solidFill>
                  <a:srgbClr val="000000"/>
                </a:solidFill>
              </a:rPr>
              <a:t>в Чеченской Республике по предмету «История»</a:t>
            </a:r>
          </a:p>
          <a:p>
            <a:pPr algn="ctr"/>
            <a:r>
              <a:rPr lang="ru-RU" dirty="0" smtClean="0">
                <a:solidFill>
                  <a:srgbClr val="000000"/>
                </a:solidFill>
              </a:rPr>
              <a:t> (5 </a:t>
            </a:r>
            <a:r>
              <a:rPr lang="ru-RU" dirty="0">
                <a:solidFill>
                  <a:srgbClr val="000000"/>
                </a:solidFill>
              </a:rPr>
              <a:t>класс</a:t>
            </a:r>
            <a:r>
              <a:rPr lang="ru-RU" dirty="0" smtClean="0">
                <a:solidFill>
                  <a:srgbClr val="000000"/>
                </a:solidFill>
              </a:rPr>
              <a:t>)</a:t>
            </a:r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5284406"/>
            <a:ext cx="1197893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>
                <a:latin typeface="Titillium Web"/>
              </a:rPr>
              <a:t>Шкала перевода баллов в </a:t>
            </a:r>
            <a:r>
              <a:rPr lang="ru-RU" sz="1400" dirty="0" smtClean="0">
                <a:latin typeface="Titillium Web"/>
              </a:rPr>
              <a:t>отметку: отметка </a:t>
            </a:r>
            <a:r>
              <a:rPr lang="ru-RU" sz="1400" dirty="0">
                <a:latin typeface="Titillium Web"/>
              </a:rPr>
              <a:t>2 (</a:t>
            </a:r>
            <a:r>
              <a:rPr lang="ru-RU" sz="1400" dirty="0" smtClean="0">
                <a:latin typeface="Titillium Web"/>
              </a:rPr>
              <a:t>0-3 балла),</a:t>
            </a:r>
            <a:r>
              <a:rPr lang="ru-RU" sz="1400" dirty="0" smtClean="0">
                <a:solidFill>
                  <a:srgbClr val="FF0000"/>
                </a:solidFill>
                <a:latin typeface="Titillium Web"/>
              </a:rPr>
              <a:t> отметка </a:t>
            </a:r>
            <a:r>
              <a:rPr lang="ru-RU" sz="1400" dirty="0">
                <a:solidFill>
                  <a:srgbClr val="FF0000"/>
                </a:solidFill>
                <a:latin typeface="Titillium Web"/>
              </a:rPr>
              <a:t>3 </a:t>
            </a:r>
            <a:r>
              <a:rPr lang="ru-RU" sz="1400" dirty="0" smtClean="0">
                <a:solidFill>
                  <a:srgbClr val="FF0000"/>
                </a:solidFill>
                <a:latin typeface="Titillium Web"/>
              </a:rPr>
              <a:t>(4-7 </a:t>
            </a:r>
            <a:r>
              <a:rPr lang="ru-RU" sz="1400" dirty="0">
                <a:solidFill>
                  <a:srgbClr val="FF0000"/>
                </a:solidFill>
                <a:latin typeface="Titillium Web"/>
              </a:rPr>
              <a:t>баллов</a:t>
            </a:r>
            <a:r>
              <a:rPr lang="ru-RU" sz="1400" dirty="0" smtClean="0">
                <a:solidFill>
                  <a:srgbClr val="FF0000"/>
                </a:solidFill>
                <a:latin typeface="Titillium Web"/>
              </a:rPr>
              <a:t>), </a:t>
            </a:r>
            <a:r>
              <a:rPr lang="ru-RU" sz="1400" dirty="0" smtClean="0">
                <a:solidFill>
                  <a:srgbClr val="843C0C"/>
                </a:solidFill>
                <a:latin typeface="Titillium Web"/>
              </a:rPr>
              <a:t>отметка </a:t>
            </a:r>
            <a:r>
              <a:rPr lang="ru-RU" sz="1400" dirty="0">
                <a:solidFill>
                  <a:srgbClr val="843C0C"/>
                </a:solidFill>
                <a:latin typeface="Titillium Web"/>
              </a:rPr>
              <a:t>4 </a:t>
            </a:r>
            <a:r>
              <a:rPr lang="ru-RU" sz="1400" dirty="0" smtClean="0">
                <a:solidFill>
                  <a:srgbClr val="843C0C"/>
                </a:solidFill>
                <a:latin typeface="Titillium Web"/>
              </a:rPr>
              <a:t>(8-11 </a:t>
            </a:r>
            <a:r>
              <a:rPr lang="ru-RU" sz="1400" dirty="0">
                <a:solidFill>
                  <a:srgbClr val="843C0C"/>
                </a:solidFill>
                <a:latin typeface="Titillium Web"/>
              </a:rPr>
              <a:t>баллов</a:t>
            </a:r>
            <a:r>
              <a:rPr lang="ru-RU" sz="1400" dirty="0" smtClean="0">
                <a:solidFill>
                  <a:srgbClr val="843C0C"/>
                </a:solidFill>
                <a:latin typeface="Titillium Web"/>
              </a:rPr>
              <a:t>), </a:t>
            </a:r>
            <a:r>
              <a:rPr lang="ru-RU" sz="1400" dirty="0" smtClean="0">
                <a:solidFill>
                  <a:srgbClr val="548235"/>
                </a:solidFill>
                <a:latin typeface="Titillium Web"/>
              </a:rPr>
              <a:t>отметка </a:t>
            </a:r>
            <a:r>
              <a:rPr lang="ru-RU" sz="1400" dirty="0">
                <a:solidFill>
                  <a:srgbClr val="548235"/>
                </a:solidFill>
                <a:latin typeface="Titillium Web"/>
              </a:rPr>
              <a:t>5 </a:t>
            </a:r>
            <a:r>
              <a:rPr lang="ru-RU" sz="1400" dirty="0" smtClean="0">
                <a:solidFill>
                  <a:srgbClr val="548235"/>
                </a:solidFill>
                <a:latin typeface="Titillium Web"/>
              </a:rPr>
              <a:t>(12-15 </a:t>
            </a:r>
            <a:r>
              <a:rPr lang="ru-RU" sz="1400" dirty="0">
                <a:solidFill>
                  <a:srgbClr val="548235"/>
                </a:solidFill>
                <a:latin typeface="Titillium Web"/>
              </a:rPr>
              <a:t>баллов), </a:t>
            </a:r>
            <a:endParaRPr lang="ru-RU" sz="1400" dirty="0"/>
          </a:p>
        </p:txBody>
      </p:sp>
      <p:cxnSp>
        <p:nvCxnSpPr>
          <p:cNvPr id="12" name="Прямая со стрелкой 11"/>
          <p:cNvCxnSpPr/>
          <p:nvPr/>
        </p:nvCxnSpPr>
        <p:spPr>
          <a:xfrm flipH="1" flipV="1">
            <a:off x="4057095" y="3941685"/>
            <a:ext cx="2246051" cy="1371227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 flipH="1" flipV="1">
            <a:off x="6693763" y="3941685"/>
            <a:ext cx="1763700" cy="1385801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 flipH="1" flipV="1">
            <a:off x="9410330" y="3941685"/>
            <a:ext cx="1074199" cy="1371227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" name="Диаграмма 9"/>
          <p:cNvGraphicFramePr/>
          <p:nvPr>
            <p:extLst>
              <p:ext uri="{D42A27DB-BD31-4B8C-83A1-F6EECF244321}">
                <p14:modId xmlns:p14="http://schemas.microsoft.com/office/powerpoint/2010/main" val="1571043415"/>
              </p:ext>
            </p:extLst>
          </p:nvPr>
        </p:nvGraphicFramePr>
        <p:xfrm>
          <a:off x="483027" y="1398955"/>
          <a:ext cx="11451521" cy="29028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11337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1389</TotalTime>
  <Words>540</Words>
  <Application>Microsoft Office PowerPoint</Application>
  <PresentationFormat>Широкоэкранный</PresentationFormat>
  <Paragraphs>114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4" baseType="lpstr">
      <vt:lpstr>Arial</vt:lpstr>
      <vt:lpstr>Arial Black</vt:lpstr>
      <vt:lpstr>Calibri</vt:lpstr>
      <vt:lpstr>Calibri Light</vt:lpstr>
      <vt:lpstr>Times New Roman</vt:lpstr>
      <vt:lpstr>Titillium Web</vt:lpstr>
      <vt:lpstr>Тема Office</vt:lpstr>
      <vt:lpstr>Основные признаки необъективного оценивания ВПР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diakov.net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Оценочные процедуры в системе управления качеством образования</dc:title>
  <dc:creator>RePack by Diakov</dc:creator>
  <cp:lastModifiedBy>Artur</cp:lastModifiedBy>
  <cp:revision>114</cp:revision>
  <dcterms:created xsi:type="dcterms:W3CDTF">2021-08-24T07:53:05Z</dcterms:created>
  <dcterms:modified xsi:type="dcterms:W3CDTF">2023-12-12T08:18:27Z</dcterms:modified>
</cp:coreProperties>
</file>