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8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0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4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4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8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2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6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9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3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8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80448-5FC6-4796-9C63-369FA6F73D9E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09B59-09D5-4194-B023-A1162365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2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oc4749938_680637547?hash=3cany5ltv5d6ZcfFc3vGTKAGory4bCFRbUyz2Oo0DGT&amp;dl=ihVfJnwgq0uqxQuxMBSFOgSmnCy57VyCarlkDMQ0l7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hyperlink" Target="https://2024.social.edu-contests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33\Desktop\MinprosvescheniyaRF._metod_rekomendatsii_profilatike_destruktivnyh_proyavleniy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9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0" y="1870795"/>
            <a:ext cx="883920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05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вопросы проведения социально-психологического тестирования обучающихся и работа с результатами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49875"/>
            <a:ext cx="473496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05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Кавтарова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Эмзаровна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Республиканским учебно-методическим центром психологической службы, 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лавный внештатный педагог-психолог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Чеченской Республики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99901"/>
            <a:ext cx="925502" cy="925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072388" y="20649"/>
            <a:ext cx="1119612" cy="111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62" y="35985"/>
            <a:ext cx="2839241" cy="1192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185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300" y="376516"/>
            <a:ext cx="8523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-BoldMT"/>
              </a:rPr>
              <a:t>Организация и проведение социально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Arial-BoldMT"/>
              </a:rPr>
              <a:t>психологического тестирования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35911"/>
            <a:ext cx="925502" cy="9255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709" y="1122363"/>
            <a:ext cx="948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E2841"/>
                </a:solidFill>
                <a:latin typeface="Arial-BoldMT"/>
              </a:rPr>
              <a:t>ЕЖЕГОДНО: 1 сентября – 15 </a:t>
            </a:r>
            <a:r>
              <a:rPr lang="ru-RU" b="1" dirty="0" smtClean="0">
                <a:solidFill>
                  <a:srgbClr val="0E2841"/>
                </a:solidFill>
                <a:latin typeface="Arial-BoldMT"/>
              </a:rPr>
              <a:t>ноября ( даты меняются из расчета выходных дней)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30038" y="1589344"/>
            <a:ext cx="1794173" cy="100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сентябрь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30037" y="2961844"/>
            <a:ext cx="1894063" cy="100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 16 сентябрь - 15 октября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30039" y="5511105"/>
            <a:ext cx="1894062" cy="100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оябрь-май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57255" y="4259775"/>
            <a:ext cx="1866846" cy="100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о 15 ноября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4100" y="1767540"/>
            <a:ext cx="2714101" cy="6386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информационно-мотивационная кампания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99451" y="3197066"/>
            <a:ext cx="2714100" cy="6386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тестирования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99451" y="4576681"/>
            <a:ext cx="2714100" cy="6386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тестирования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85750" y="5762717"/>
            <a:ext cx="2714100" cy="822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психолого-педагогического сопровождения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7738" y="1501962"/>
            <a:ext cx="6373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 образовательных организаций по профилактике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среди обучающихся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формированию культуры здорового образа жизни»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154601" y="1771637"/>
            <a:ext cx="593137" cy="372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76953" y="4565442"/>
            <a:ext cx="5578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итоговых сводных актов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188902" y="3308681"/>
            <a:ext cx="593137" cy="372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188902" y="6013914"/>
            <a:ext cx="593137" cy="372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188902" y="4559916"/>
            <a:ext cx="593137" cy="372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29353" y="3380782"/>
            <a:ext cx="5578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охват обучающихся, подлежащих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6000" y="4937784"/>
            <a:ext cx="5578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Методические рекомендации по анализу результатов</a:t>
            </a:r>
          </a:p>
          <a:p>
            <a:pPr algn="ctr"/>
            <a:r>
              <a:rPr lang="ru-RU" b="1" dirty="0"/>
              <a:t>тестирования (август 2024 г</a:t>
            </a:r>
            <a:r>
              <a:rPr lang="ru-RU" b="1" dirty="0" smtClean="0"/>
              <a:t>.)</a:t>
            </a:r>
            <a:r>
              <a:rPr lang="ru-RU" dirty="0" smtClean="0"/>
              <a:t>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работе: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обучающей деятельности;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воспитательной и внеурочной деятельности;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деятельность по психолого-педагогическому сопровождению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Групповая и индивидуальная работа с родителями;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Пример анализа профиля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0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145" y="1533400"/>
            <a:ext cx="3045897" cy="4254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35911"/>
            <a:ext cx="925502" cy="9255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9418" y="161911"/>
            <a:ext cx="103435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</a:rPr>
              <a:t>Инструменты информационно-мотивационной кампании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5192" y="87255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Всероссийский опрос родителей о ПАВ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6958" y="1533400"/>
            <a:ext cx="4986357" cy="473975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определения уровня информированности и компетентности родителей в области профилактики употребления наркотических средств и психотропных веществ, формирования навыков здорового и безопасного образа жизни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отношение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привлечь внимание 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повысить социально активную позицию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формирующее воздействие на отношение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осознанному и ответственному выбору стиля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предотвращения/уменьшения риска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наркотизации среди несовершеннолетних.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5973" y="5873233"/>
            <a:ext cx="511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B3041"/>
                </a:solidFill>
                <a:latin typeface="Arial" panose="020B0604020202020204" pitchFamily="34" charset="0"/>
              </a:rPr>
              <a:t>95 </a:t>
            </a:r>
            <a:r>
              <a:rPr lang="ru-RU" b="1" dirty="0" smtClean="0">
                <a:solidFill>
                  <a:srgbClr val="0B3041"/>
                </a:solidFill>
                <a:latin typeface="Arial" panose="020B0604020202020204" pitchFamily="34" charset="0"/>
              </a:rPr>
              <a:t>%       </a:t>
            </a:r>
            <a:r>
              <a:rPr lang="ru-RU" b="1" dirty="0" smtClean="0">
                <a:latin typeface="Arial-BoldMT"/>
              </a:rPr>
              <a:t>Мобильная </a:t>
            </a:r>
            <a:r>
              <a:rPr lang="ru-RU" b="1" dirty="0">
                <a:latin typeface="Arial-BoldMT"/>
              </a:rPr>
              <a:t>версия онлайн</a:t>
            </a:r>
            <a:r>
              <a:rPr lang="ru-RU" b="1" dirty="0">
                <a:latin typeface="Arial" panose="020B0604020202020204" pitchFamily="34" charset="0"/>
              </a:rPr>
              <a:t>-</a:t>
            </a:r>
            <a:r>
              <a:rPr lang="ru-RU" b="1" dirty="0">
                <a:latin typeface="Arial-BoldMT"/>
              </a:rPr>
              <a:t>опроса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612832" y="6062749"/>
            <a:ext cx="326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656870" y="5787620"/>
            <a:ext cx="2388193" cy="417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участника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6958" y="5813229"/>
            <a:ext cx="2362954" cy="400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458" y="1533400"/>
            <a:ext cx="3162227" cy="4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4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9" y="-10356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35911"/>
            <a:ext cx="925502" cy="925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1170840"/>
            <a:ext cx="5171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https://2024.social.edu-contests.ru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9418" y="161911"/>
            <a:ext cx="103435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</a:rPr>
              <a:t>Инструменты информационно-мотивационной кампании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9929" y="1064076"/>
            <a:ext cx="5045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ptos,Bold"/>
              </a:rPr>
              <a:t>Всероссийский конкурс социальной </a:t>
            </a:r>
            <a:r>
              <a:rPr lang="ru-RU" b="1" dirty="0" smtClean="0">
                <a:latin typeface="Aptos,Bold"/>
              </a:rPr>
              <a:t>рекламы «Стиль </a:t>
            </a:r>
            <a:r>
              <a:rPr lang="ru-RU" b="1" dirty="0">
                <a:latin typeface="Aptos,Bold"/>
              </a:rPr>
              <a:t>жизни – здоровье</a:t>
            </a:r>
            <a:r>
              <a:rPr lang="ru-RU" b="1" dirty="0" smtClean="0">
                <a:latin typeface="Aptos,Bold"/>
              </a:rPr>
              <a:t>!»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757705" y="1206499"/>
            <a:ext cx="1123302" cy="287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939" y="1640569"/>
            <a:ext cx="2737925" cy="1915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411" y="1639337"/>
            <a:ext cx="2734657" cy="19166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58" y="3911932"/>
            <a:ext cx="3945251" cy="27838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94104" y="51559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vk.com/doc4749938_680637547?hash=3cany5ltv5d6ZcfFc3vGTKAGory4bCFRbUyz2Oo0DGT&amp;dl=ihVfJnwgq0uqxQuxMBSFOgSmnCy57VyCarlkDMQ0l70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41726" y="1935119"/>
            <a:ext cx="383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Aptos,Bold"/>
              </a:rPr>
              <a:t>КАКИЕ ЗАЛОЖЕНЫ СМЫСЛЫ</a:t>
            </a:r>
            <a:r>
              <a:rPr lang="ru-RU" b="1" u="sng" dirty="0" smtClean="0">
                <a:solidFill>
                  <a:srgbClr val="FF0000"/>
                </a:solidFill>
                <a:latin typeface="Aptos,Bold"/>
              </a:rPr>
              <a:t>?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13" y="2619923"/>
            <a:ext cx="3058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Концепция </a:t>
            </a:r>
            <a:r>
              <a:rPr lang="ru-RU" dirty="0">
                <a:latin typeface="Arial" panose="020B0604020202020204" pitchFamily="34" charset="0"/>
              </a:rPr>
              <a:t>профилактики 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употребления </a:t>
            </a:r>
            <a:r>
              <a:rPr lang="ru-RU" dirty="0">
                <a:latin typeface="Arial" panose="020B0604020202020204" pitchFamily="34" charset="0"/>
              </a:rPr>
              <a:t>ПАВ </a:t>
            </a:r>
            <a:r>
              <a:rPr lang="ru-RU" dirty="0" smtClean="0">
                <a:latin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</a:rPr>
              <a:t>образовательной среде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28320" y="2578485"/>
            <a:ext cx="2700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Стандарт </a:t>
            </a:r>
            <a:r>
              <a:rPr lang="ru-RU" dirty="0">
                <a:latin typeface="Arial" panose="020B0604020202020204" pitchFamily="34" charset="0"/>
              </a:rPr>
              <a:t>антинаркотической 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профилактической </a:t>
            </a:r>
            <a:r>
              <a:rPr lang="ru-RU" dirty="0">
                <a:latin typeface="Arial" panose="020B0604020202020204" pitchFamily="34" charset="0"/>
              </a:rPr>
              <a:t>деятельности 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8028845">
            <a:off x="1319209" y="2260347"/>
            <a:ext cx="409581" cy="406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313759">
            <a:off x="3654990" y="2283721"/>
            <a:ext cx="386426" cy="359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165688" y="5488911"/>
            <a:ext cx="854937" cy="359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0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35911"/>
            <a:ext cx="925502" cy="925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60071" y="90858"/>
            <a:ext cx="95739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ptos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профилактической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671" y="1052271"/>
            <a:ext cx="467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помощь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организации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485" y="2142488"/>
            <a:ext cx="3592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специалистов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801" y="1789460"/>
            <a:ext cx="6685714" cy="3114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25" y="3424072"/>
            <a:ext cx="4848319" cy="32415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5414" y="2447270"/>
            <a:ext cx="2612933" cy="4806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21086" y="5684726"/>
            <a:ext cx="58979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ptos"/>
            </a:endParaRPr>
          </a:p>
          <a:p>
            <a:r>
              <a:rPr lang="ru-RU" b="1" dirty="0">
                <a:latin typeface="Aptos"/>
              </a:rPr>
              <a:t>Раздел «Часто задаваемые вопросы» </a:t>
            </a:r>
            <a:r>
              <a:rPr lang="ru-RU" dirty="0" smtClean="0">
                <a:latin typeface="Aptos"/>
              </a:rPr>
              <a:t> </a:t>
            </a:r>
            <a:r>
              <a:rPr lang="ru-RU" sz="1600" b="1" dirty="0" smtClean="0">
                <a:latin typeface="Apto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24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35911"/>
            <a:ext cx="925502" cy="925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417" y="130416"/>
            <a:ext cx="10635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организации выявления различных форм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обучающихся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458" y="1496896"/>
            <a:ext cx="356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Индивидуальный скрининг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65244" y="1680528"/>
            <a:ext cx="3670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-BoldMT"/>
              </a:rPr>
              <a:t>ДВУХВЕКТОРНАЯ МОДЕЛЬ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49444" y="1450858"/>
            <a:ext cx="2536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Массовый скрининг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66242" y="1880583"/>
            <a:ext cx="7990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36121" y="1880583"/>
            <a:ext cx="9133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418201" y="2241302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MT"/>
              </a:rPr>
              <a:t>Целевые группы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96792" y="2233143"/>
            <a:ext cx="45405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1600" b="1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13 лет, с 7 класса </a:t>
            </a:r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algn="ctr"/>
            <a:r>
              <a:rPr lang="ru-RU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86726" y="2893247"/>
            <a:ext cx="1094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MT"/>
              </a:rPr>
              <a:t>Методы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07014" y="2940771"/>
            <a:ext cx="4730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обучающихся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48759" y="3586455"/>
            <a:ext cx="2103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-BoldMT"/>
              </a:rPr>
              <a:t>Инструментарий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496792" y="3458706"/>
            <a:ext cx="4373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методика</a:t>
            </a:r>
          </a:p>
          <a:p>
            <a:pPr algn="ctr"/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2161" y="2111459"/>
            <a:ext cx="4283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совокупность обучающихся,</a:t>
            </a:r>
          </a:p>
          <a:p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особым вниманием на детей «группы риска</a:t>
            </a:r>
            <a:r>
              <a:rPr lang="ru-RU" sz="1600" dirty="0" smtClean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выявленной </a:t>
            </a:r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2161" y="2893247"/>
            <a:ext cx="4091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наблюдение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 обучающихся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8726" y="3502566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</a:t>
            </a:r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 </a:t>
            </a:r>
          </a:p>
          <a:p>
            <a:r>
              <a:rPr lang="ru-RU" sz="1600" dirty="0" smtClean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девиаций</a:t>
            </a:r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действиям специалистов органов</a:t>
            </a:r>
          </a:p>
          <a:p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организаций системы </a:t>
            </a:r>
            <a:r>
              <a:rPr lang="ru-RU" sz="1600" dirty="0" smtClean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 социальных </a:t>
            </a:r>
            <a:r>
              <a:rPr lang="ru-RU" sz="1600" dirty="0" smtClean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и </a:t>
            </a:r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</a:t>
            </a:r>
            <a:r>
              <a:rPr lang="ru-RU" sz="1600" dirty="0" err="1" smtClean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1600" dirty="0" smtClean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</a:t>
            </a:r>
            <a:r>
              <a:rPr lang="ru-RU" sz="1600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 профилактики</a:t>
            </a:r>
            <a:r>
              <a:rPr lang="ru-RU" b="1" dirty="0" smtClean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b="1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file:///C:/Users/33/Desktop/MinprosvescheniyaRF._</a:t>
            </a:r>
            <a:r>
              <a:rPr lang="en-US" sz="1400" b="1" dirty="0" smtClean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metod_rekomendatsii_profilatike_destruktivnyh_proyavleniy.pdf</a:t>
            </a:r>
            <a:r>
              <a:rPr lang="ru-RU" sz="1400" b="1" dirty="0" smtClean="0">
                <a:solidFill>
                  <a:srgbClr val="0B3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020637" y="3121044"/>
            <a:ext cx="523467" cy="7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4791496" y="3097786"/>
            <a:ext cx="894315" cy="3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808917" y="2474130"/>
            <a:ext cx="531647" cy="7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419927" y="3767358"/>
            <a:ext cx="523467" cy="7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4565244" y="3809062"/>
            <a:ext cx="647263" cy="89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487315" y="2429434"/>
            <a:ext cx="343528" cy="3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98726" y="5349875"/>
            <a:ext cx="4079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B3041"/>
                </a:solidFill>
                <a:latin typeface="Arial-BoldMT"/>
              </a:rPr>
              <a:t>Социометрическое исследование</a:t>
            </a:r>
            <a:endParaRPr lang="ru-RU" u="sng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47465" y="4081230"/>
            <a:ext cx="3177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u="sng" dirty="0">
                <a:latin typeface="Arial" panose="020B0604020202020204" pitchFamily="34" charset="0"/>
              </a:rPr>
              <a:t>Алгоритм сопровождения </a:t>
            </a:r>
            <a:endParaRPr lang="ru-RU" u="sng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4549067" y="4666005"/>
            <a:ext cx="1987912" cy="758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539389" y="5681789"/>
            <a:ext cx="1861293" cy="229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489265" y="4824595"/>
            <a:ext cx="5548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B3041"/>
                </a:solidFill>
                <a:latin typeface="Arial" panose="020B0604020202020204" pitchFamily="34" charset="0"/>
              </a:rPr>
              <a:t>1. </a:t>
            </a:r>
            <a:r>
              <a:rPr lang="ru-RU" sz="1400" b="1" dirty="0">
                <a:solidFill>
                  <a:srgbClr val="0B3041"/>
                </a:solidFill>
                <a:latin typeface="Arial-BoldMT"/>
              </a:rPr>
              <a:t>Составление плана </a:t>
            </a:r>
            <a:r>
              <a:rPr lang="ru-RU" sz="1400" dirty="0">
                <a:solidFill>
                  <a:srgbClr val="0B3041"/>
                </a:solidFill>
                <a:latin typeface="ArialMT"/>
              </a:rPr>
              <a:t>индивидуального </a:t>
            </a:r>
            <a:r>
              <a:rPr lang="ru-RU" sz="1400" dirty="0" smtClean="0">
                <a:solidFill>
                  <a:srgbClr val="0B3041"/>
                </a:solidFill>
                <a:latin typeface="ArialMT"/>
              </a:rPr>
              <a:t>психолого</a:t>
            </a:r>
            <a:r>
              <a:rPr lang="ru-RU" sz="1400" dirty="0" smtClean="0">
                <a:solidFill>
                  <a:srgbClr val="0B3041"/>
                </a:solidFill>
                <a:latin typeface="Arial" panose="020B0604020202020204" pitchFamily="34" charset="0"/>
              </a:rPr>
              <a:t>-</a:t>
            </a:r>
            <a:r>
              <a:rPr lang="ru-RU" sz="1400" dirty="0" smtClean="0">
                <a:solidFill>
                  <a:srgbClr val="0B3041"/>
                </a:solidFill>
                <a:latin typeface="ArialMT"/>
              </a:rPr>
              <a:t>педагогического сопровождения </a:t>
            </a:r>
            <a:r>
              <a:rPr lang="ru-RU" sz="1400" dirty="0">
                <a:solidFill>
                  <a:srgbClr val="0B3041"/>
                </a:solidFill>
                <a:latin typeface="ArialMT"/>
              </a:rPr>
              <a:t>(далее – </a:t>
            </a:r>
            <a:r>
              <a:rPr lang="ru-RU" sz="1400" b="1" dirty="0">
                <a:solidFill>
                  <a:srgbClr val="0B3041"/>
                </a:solidFill>
                <a:latin typeface="Arial-BoldMT"/>
              </a:rPr>
              <a:t>ИППС</a:t>
            </a:r>
            <a:r>
              <a:rPr lang="ru-RU" sz="1400" dirty="0">
                <a:solidFill>
                  <a:srgbClr val="0B3041"/>
                </a:solidFill>
                <a:latin typeface="ArialMT"/>
              </a:rPr>
              <a:t>), включая </a:t>
            </a:r>
            <a:r>
              <a:rPr lang="ru-RU" sz="1400" dirty="0" smtClean="0">
                <a:solidFill>
                  <a:srgbClr val="0B3041"/>
                </a:solidFill>
                <a:latin typeface="ArialMT"/>
              </a:rPr>
              <a:t>дополнительную диагностику </a:t>
            </a:r>
            <a:r>
              <a:rPr lang="ru-RU" sz="1400" dirty="0">
                <a:solidFill>
                  <a:srgbClr val="0B3041"/>
                </a:solidFill>
                <a:latin typeface="ArialMT"/>
              </a:rPr>
              <a:t>рисков по </a:t>
            </a:r>
            <a:r>
              <a:rPr lang="ru-RU" sz="1400" dirty="0" err="1">
                <a:solidFill>
                  <a:srgbClr val="0B3041"/>
                </a:solidFill>
                <a:latin typeface="ArialMT"/>
              </a:rPr>
              <a:t>валидизированным</a:t>
            </a:r>
            <a:r>
              <a:rPr lang="ru-RU" sz="1400" dirty="0">
                <a:solidFill>
                  <a:srgbClr val="0B3041"/>
                </a:solidFill>
                <a:latin typeface="ArialMT"/>
              </a:rPr>
              <a:t> методикам</a:t>
            </a:r>
          </a:p>
          <a:p>
            <a:r>
              <a:rPr lang="ru-RU" sz="1400" b="1" dirty="0">
                <a:solidFill>
                  <a:srgbClr val="0B3041"/>
                </a:solidFill>
                <a:latin typeface="Arial-BoldMT"/>
              </a:rPr>
              <a:t>2. Реализация ИППС</a:t>
            </a:r>
          </a:p>
          <a:p>
            <a:r>
              <a:rPr lang="ru-RU" sz="1400" b="1" dirty="0">
                <a:solidFill>
                  <a:srgbClr val="0B3041"/>
                </a:solidFill>
                <a:latin typeface="Arial-BoldMT"/>
              </a:rPr>
              <a:t>3. Направление к специалисту </a:t>
            </a:r>
            <a:r>
              <a:rPr lang="ru-RU" sz="1400" dirty="0">
                <a:solidFill>
                  <a:srgbClr val="0B3041"/>
                </a:solidFill>
                <a:latin typeface="ArialMT"/>
              </a:rPr>
              <a:t>психолого</a:t>
            </a:r>
            <a:r>
              <a:rPr lang="ru-RU" sz="1400" dirty="0">
                <a:solidFill>
                  <a:srgbClr val="0B3041"/>
                </a:solidFill>
                <a:latin typeface="Arial" panose="020B0604020202020204" pitchFamily="34" charset="0"/>
              </a:rPr>
              <a:t>-</a:t>
            </a:r>
            <a:r>
              <a:rPr lang="ru-RU" sz="1400" dirty="0">
                <a:solidFill>
                  <a:srgbClr val="0B3041"/>
                </a:solidFill>
                <a:latin typeface="ArialMT"/>
              </a:rPr>
              <a:t>психиатрической </a:t>
            </a:r>
            <a:r>
              <a:rPr lang="ru-RU" sz="1400" dirty="0" smtClean="0">
                <a:solidFill>
                  <a:srgbClr val="0B3041"/>
                </a:solidFill>
                <a:latin typeface="ArialMT"/>
              </a:rPr>
              <a:t>службы (при </a:t>
            </a:r>
            <a:r>
              <a:rPr lang="ru-RU" sz="1400" dirty="0">
                <a:solidFill>
                  <a:srgbClr val="0B3041"/>
                </a:solidFill>
                <a:latin typeface="ArialMT"/>
              </a:rPr>
              <a:t>необходимости)</a:t>
            </a:r>
          </a:p>
          <a:p>
            <a:r>
              <a:rPr lang="ru-RU" sz="1400" b="1" dirty="0">
                <a:solidFill>
                  <a:srgbClr val="0B3041"/>
                </a:solidFill>
                <a:latin typeface="Arial" panose="020B0604020202020204" pitchFamily="34" charset="0"/>
              </a:rPr>
              <a:t>4. </a:t>
            </a:r>
            <a:r>
              <a:rPr lang="ru-RU" sz="1400" b="1" dirty="0">
                <a:solidFill>
                  <a:srgbClr val="0B3041"/>
                </a:solidFill>
                <a:latin typeface="Arial-BoldMT"/>
              </a:rPr>
              <a:t>Повторная диагностика </a:t>
            </a:r>
            <a:r>
              <a:rPr lang="ru-RU" sz="1400" dirty="0">
                <a:solidFill>
                  <a:srgbClr val="0B3041"/>
                </a:solidFill>
                <a:latin typeface="ArialMT"/>
              </a:rPr>
              <a:t>по результатам ИППС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17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35911"/>
            <a:ext cx="925502" cy="925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247" y="643548"/>
            <a:ext cx="4752765" cy="5880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26" y="662835"/>
            <a:ext cx="4609684" cy="58784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2460" y="161409"/>
            <a:ext cx="9671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обучающихся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8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35911"/>
            <a:ext cx="925502" cy="925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2072" y="221663"/>
            <a:ext cx="10799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психолого-педагогического сопровождения обучающихся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45" y="1122363"/>
            <a:ext cx="10743764" cy="53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9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0" y="1870795"/>
            <a:ext cx="883920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05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вопросы проведения социально-психологического тестирования обучающихся и работа с результатами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49875"/>
            <a:ext cx="473496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05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Кавтарова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Эмзаровна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Республиканским учебно-методическим центром психологической службы, 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лавный внештатный педагог-психолог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Чеченской Республики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99901"/>
            <a:ext cx="925502" cy="925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072388" y="20649"/>
            <a:ext cx="1119612" cy="111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62" y="35985"/>
            <a:ext cx="2839241" cy="1192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339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466</Words>
  <Application>Microsoft Office PowerPoint</Application>
  <PresentationFormat>Широкоэкранный</PresentationFormat>
  <Paragraphs>104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Aptos</vt:lpstr>
      <vt:lpstr>Aptos,Bold</vt:lpstr>
      <vt:lpstr>Arial</vt:lpstr>
      <vt:lpstr>Arial-BoldMT</vt:lpstr>
      <vt:lpstr>ArialMT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33</dc:creator>
  <cp:lastModifiedBy>33</cp:lastModifiedBy>
  <cp:revision>30</cp:revision>
  <dcterms:created xsi:type="dcterms:W3CDTF">2024-09-03T12:15:54Z</dcterms:created>
  <dcterms:modified xsi:type="dcterms:W3CDTF">2024-09-06T08:59:34Z</dcterms:modified>
</cp:coreProperties>
</file>