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42" r:id="rId2"/>
    <p:sldId id="385" r:id="rId3"/>
    <p:sldId id="386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ko" initials="C" lastIdx="1" clrIdx="0">
    <p:extLst>
      <p:ext uri="{19B8F6BF-5375-455C-9EA6-DF929625EA0E}">
        <p15:presenceInfo xmlns:p15="http://schemas.microsoft.com/office/powerpoint/2012/main" userId="Co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80"/>
    <a:srgbClr val="669900"/>
    <a:srgbClr val="FFDF7F"/>
    <a:srgbClr val="7E425D"/>
    <a:srgbClr val="A20000"/>
    <a:srgbClr val="5B9BD5"/>
    <a:srgbClr val="EE853E"/>
    <a:srgbClr val="C4D5EB"/>
    <a:srgbClr val="A9F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084" autoAdjust="0"/>
  </p:normalViewPr>
  <p:slideViewPr>
    <p:cSldViewPr snapToGrid="0">
      <p:cViewPr varScale="1">
        <p:scale>
          <a:sx n="57" d="100"/>
          <a:sy n="57" d="100"/>
        </p:scale>
        <p:origin x="42" y="1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5713D-DB40-4A86-90F2-DE9AC4761DF1}" type="doc">
      <dgm:prSet loTypeId="urn:microsoft.com/office/officeart/2005/8/layout/cycle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479373-0E21-48A9-8ECB-DE82F2B7E913}">
      <dgm:prSet phldrT="[Текст]" custT="1"/>
      <dgm:spPr/>
      <dgm:t>
        <a:bodyPr/>
        <a:lstStyle/>
        <a:p>
          <a:r>
            <a:rPr lang="ru-RU" sz="2000" b="1" dirty="0" smtClean="0"/>
            <a:t>1. Анализ и верификация рискового профиля</a:t>
          </a:r>
          <a:endParaRPr lang="ru-RU" sz="2000" b="1" dirty="0"/>
        </a:p>
      </dgm:t>
    </dgm:pt>
    <dgm:pt modelId="{F873AFBB-9A51-4AB1-BA87-CCBA402E68A0}" type="parTrans" cxnId="{D325AB83-063D-4BA1-9072-D07D04428CDE}">
      <dgm:prSet/>
      <dgm:spPr/>
      <dgm:t>
        <a:bodyPr/>
        <a:lstStyle/>
        <a:p>
          <a:endParaRPr lang="ru-RU"/>
        </a:p>
      </dgm:t>
    </dgm:pt>
    <dgm:pt modelId="{91741867-378E-4FBA-A977-2C0392B09DD2}" type="sibTrans" cxnId="{D325AB83-063D-4BA1-9072-D07D04428CDE}">
      <dgm:prSet/>
      <dgm:spPr/>
      <dgm:t>
        <a:bodyPr/>
        <a:lstStyle/>
        <a:p>
          <a:endParaRPr lang="ru-RU"/>
        </a:p>
      </dgm:t>
    </dgm:pt>
    <dgm:pt modelId="{6B2F4E43-72C8-4E0B-B951-67016742CAC1}">
      <dgm:prSet phldrT="[Текст]" custT="1"/>
      <dgm:spPr>
        <a:solidFill>
          <a:srgbClr val="669900"/>
        </a:solidFill>
      </dgm:spPr>
      <dgm:t>
        <a:bodyPr/>
        <a:lstStyle/>
        <a:p>
          <a:r>
            <a:rPr lang="ru-RU" sz="2000" b="1" dirty="0" smtClean="0"/>
            <a:t>2. Изучение материалов и планирование антирисковых мер</a:t>
          </a:r>
          <a:endParaRPr lang="ru-RU" sz="2000" b="1" dirty="0"/>
        </a:p>
      </dgm:t>
    </dgm:pt>
    <dgm:pt modelId="{BEE74F7F-D249-497A-A9B5-803A4B8FF4D7}" type="parTrans" cxnId="{50C3CC3B-BDBE-42A3-8FF7-363181E8A1A9}">
      <dgm:prSet/>
      <dgm:spPr/>
      <dgm:t>
        <a:bodyPr/>
        <a:lstStyle/>
        <a:p>
          <a:endParaRPr lang="ru-RU"/>
        </a:p>
      </dgm:t>
    </dgm:pt>
    <dgm:pt modelId="{5B007319-31D2-4BE5-801E-E34318F458AB}" type="sibTrans" cxnId="{50C3CC3B-BDBE-42A3-8FF7-363181E8A1A9}">
      <dgm:prSet/>
      <dgm:spPr/>
      <dgm:t>
        <a:bodyPr/>
        <a:lstStyle/>
        <a:p>
          <a:endParaRPr lang="ru-RU"/>
        </a:p>
      </dgm:t>
    </dgm:pt>
    <dgm:pt modelId="{B018928F-89B3-4F6A-8AD1-C02A74BC8580}">
      <dgm:prSet phldrT="[Текст]" custT="1"/>
      <dgm:spPr/>
      <dgm:t>
        <a:bodyPr/>
        <a:lstStyle/>
        <a:p>
          <a:r>
            <a:rPr lang="ru-RU" sz="2000" dirty="0" smtClean="0"/>
            <a:t>3</a:t>
          </a:r>
          <a:r>
            <a:rPr lang="ru-RU" sz="2000" b="1" dirty="0" smtClean="0"/>
            <a:t>. Подготовка антирисковых мер</a:t>
          </a:r>
          <a:endParaRPr lang="ru-RU" sz="2000" b="1" dirty="0"/>
        </a:p>
      </dgm:t>
    </dgm:pt>
    <dgm:pt modelId="{F664ED8D-185E-438F-B3D7-BC0E883CDF98}" type="parTrans" cxnId="{B757849F-9E5E-44A5-A8BB-F857A40AF5A5}">
      <dgm:prSet/>
      <dgm:spPr/>
      <dgm:t>
        <a:bodyPr/>
        <a:lstStyle/>
        <a:p>
          <a:endParaRPr lang="ru-RU"/>
        </a:p>
      </dgm:t>
    </dgm:pt>
    <dgm:pt modelId="{30A204DA-6CA3-420F-815F-29C785089A81}" type="sibTrans" cxnId="{B757849F-9E5E-44A5-A8BB-F857A40AF5A5}">
      <dgm:prSet/>
      <dgm:spPr/>
      <dgm:t>
        <a:bodyPr/>
        <a:lstStyle/>
        <a:p>
          <a:endParaRPr lang="ru-RU"/>
        </a:p>
      </dgm:t>
    </dgm:pt>
    <dgm:pt modelId="{AD2510FB-81EE-4F63-B7C2-E879F125044B}">
      <dgm:prSet phldrT="[Текст]" custT="1"/>
      <dgm:spPr>
        <a:solidFill>
          <a:srgbClr val="008080"/>
        </a:solidFill>
      </dgm:spPr>
      <dgm:t>
        <a:bodyPr/>
        <a:lstStyle/>
        <a:p>
          <a:r>
            <a:rPr lang="ru-RU" sz="2000" b="1" dirty="0" smtClean="0"/>
            <a:t>4. Мониторинг наступления позитивных изменений</a:t>
          </a:r>
          <a:endParaRPr lang="ru-RU" sz="2000" b="1" dirty="0"/>
        </a:p>
      </dgm:t>
    </dgm:pt>
    <dgm:pt modelId="{D22836B8-E4A8-4051-B8B7-88BD706E1F25}" type="parTrans" cxnId="{D9B761C2-8B03-4456-BAD8-E0CB0298CA1B}">
      <dgm:prSet/>
      <dgm:spPr/>
      <dgm:t>
        <a:bodyPr/>
        <a:lstStyle/>
        <a:p>
          <a:endParaRPr lang="ru-RU"/>
        </a:p>
      </dgm:t>
    </dgm:pt>
    <dgm:pt modelId="{CD8CC790-53A1-44FF-BFEB-173FED9D395B}" type="sibTrans" cxnId="{D9B761C2-8B03-4456-BAD8-E0CB0298CA1B}">
      <dgm:prSet/>
      <dgm:spPr/>
      <dgm:t>
        <a:bodyPr/>
        <a:lstStyle/>
        <a:p>
          <a:endParaRPr lang="ru-RU"/>
        </a:p>
      </dgm:t>
    </dgm:pt>
    <dgm:pt modelId="{79908CB9-BF1A-4712-8DEE-B96EC3B022A6}" type="pres">
      <dgm:prSet presAssocID="{3F85713D-DB40-4A86-90F2-DE9AC4761DF1}" presName="cycle" presStyleCnt="0">
        <dgm:presLayoutVars>
          <dgm:dir/>
          <dgm:resizeHandles val="exact"/>
        </dgm:presLayoutVars>
      </dgm:prSet>
      <dgm:spPr/>
    </dgm:pt>
    <dgm:pt modelId="{06F65EA8-6A8B-4B0C-906B-1A04601EA445}" type="pres">
      <dgm:prSet presAssocID="{5C479373-0E21-48A9-8ECB-DE82F2B7E913}" presName="node" presStyleLbl="node1" presStyleIdx="0" presStyleCnt="4" custScaleX="107539" custScaleY="110297">
        <dgm:presLayoutVars>
          <dgm:bulletEnabled val="1"/>
        </dgm:presLayoutVars>
      </dgm:prSet>
      <dgm:spPr/>
    </dgm:pt>
    <dgm:pt modelId="{222DB33B-A18D-48A5-A07A-B3929471D07F}" type="pres">
      <dgm:prSet presAssocID="{5C479373-0E21-48A9-8ECB-DE82F2B7E913}" presName="spNode" presStyleCnt="0"/>
      <dgm:spPr/>
    </dgm:pt>
    <dgm:pt modelId="{BD8BCF56-A466-44D6-A28D-03E498734498}" type="pres">
      <dgm:prSet presAssocID="{91741867-378E-4FBA-A977-2C0392B09DD2}" presName="sibTrans" presStyleLbl="sibTrans1D1" presStyleIdx="0" presStyleCnt="4"/>
      <dgm:spPr/>
    </dgm:pt>
    <dgm:pt modelId="{EB4DC4D5-0A23-44C2-A403-7DBA5E956CC4}" type="pres">
      <dgm:prSet presAssocID="{6B2F4E43-72C8-4E0B-B951-67016742CAC1}" presName="node" presStyleLbl="node1" presStyleIdx="1" presStyleCnt="4" custScaleX="107539" custScaleY="110297">
        <dgm:presLayoutVars>
          <dgm:bulletEnabled val="1"/>
        </dgm:presLayoutVars>
      </dgm:prSet>
      <dgm:spPr/>
    </dgm:pt>
    <dgm:pt modelId="{0CB73696-71D3-4F1E-A5F5-E885E8AEC003}" type="pres">
      <dgm:prSet presAssocID="{6B2F4E43-72C8-4E0B-B951-67016742CAC1}" presName="spNode" presStyleCnt="0"/>
      <dgm:spPr/>
    </dgm:pt>
    <dgm:pt modelId="{D3D5F853-F980-4C9E-8EA9-7485688C465A}" type="pres">
      <dgm:prSet presAssocID="{5B007319-31D2-4BE5-801E-E34318F458AB}" presName="sibTrans" presStyleLbl="sibTrans1D1" presStyleIdx="1" presStyleCnt="4"/>
      <dgm:spPr/>
    </dgm:pt>
    <dgm:pt modelId="{B1F65C2D-18BE-45B5-84E6-7D71A906A498}" type="pres">
      <dgm:prSet presAssocID="{B018928F-89B3-4F6A-8AD1-C02A74BC8580}" presName="node" presStyleLbl="node1" presStyleIdx="2" presStyleCnt="4" custScaleX="107539" custScaleY="110297">
        <dgm:presLayoutVars>
          <dgm:bulletEnabled val="1"/>
        </dgm:presLayoutVars>
      </dgm:prSet>
      <dgm:spPr/>
    </dgm:pt>
    <dgm:pt modelId="{66BA4A47-10C9-4907-BBDF-AB63C5165FB5}" type="pres">
      <dgm:prSet presAssocID="{B018928F-89B3-4F6A-8AD1-C02A74BC8580}" presName="spNode" presStyleCnt="0"/>
      <dgm:spPr/>
    </dgm:pt>
    <dgm:pt modelId="{9BAB490D-ADC2-400F-ABD6-AC5760C7BF18}" type="pres">
      <dgm:prSet presAssocID="{30A204DA-6CA3-420F-815F-29C785089A81}" presName="sibTrans" presStyleLbl="sibTrans1D1" presStyleIdx="2" presStyleCnt="4"/>
      <dgm:spPr/>
    </dgm:pt>
    <dgm:pt modelId="{CC2889AC-C145-452A-9814-F0CD93087E36}" type="pres">
      <dgm:prSet presAssocID="{AD2510FB-81EE-4F63-B7C2-E879F125044B}" presName="node" presStyleLbl="node1" presStyleIdx="3" presStyleCnt="4" custScaleX="107539" custScaleY="110297">
        <dgm:presLayoutVars>
          <dgm:bulletEnabled val="1"/>
        </dgm:presLayoutVars>
      </dgm:prSet>
      <dgm:spPr/>
    </dgm:pt>
    <dgm:pt modelId="{5C51CD42-AE87-449F-8672-912FA00F1A98}" type="pres">
      <dgm:prSet presAssocID="{AD2510FB-81EE-4F63-B7C2-E879F125044B}" presName="spNode" presStyleCnt="0"/>
      <dgm:spPr/>
    </dgm:pt>
    <dgm:pt modelId="{B64568F8-1C28-43CA-A4A8-4A3F3EAAC96E}" type="pres">
      <dgm:prSet presAssocID="{CD8CC790-53A1-44FF-BFEB-173FED9D395B}" presName="sibTrans" presStyleLbl="sibTrans1D1" presStyleIdx="3" presStyleCnt="4"/>
      <dgm:spPr/>
    </dgm:pt>
  </dgm:ptLst>
  <dgm:cxnLst>
    <dgm:cxn modelId="{50C3CC3B-BDBE-42A3-8FF7-363181E8A1A9}" srcId="{3F85713D-DB40-4A86-90F2-DE9AC4761DF1}" destId="{6B2F4E43-72C8-4E0B-B951-67016742CAC1}" srcOrd="1" destOrd="0" parTransId="{BEE74F7F-D249-497A-A9B5-803A4B8FF4D7}" sibTransId="{5B007319-31D2-4BE5-801E-E34318F458AB}"/>
    <dgm:cxn modelId="{F49BC88F-92E5-4235-83EC-1A875353959A}" type="presOf" srcId="{B018928F-89B3-4F6A-8AD1-C02A74BC8580}" destId="{B1F65C2D-18BE-45B5-84E6-7D71A906A498}" srcOrd="0" destOrd="0" presId="urn:microsoft.com/office/officeart/2005/8/layout/cycle6"/>
    <dgm:cxn modelId="{D9B761C2-8B03-4456-BAD8-E0CB0298CA1B}" srcId="{3F85713D-DB40-4A86-90F2-DE9AC4761DF1}" destId="{AD2510FB-81EE-4F63-B7C2-E879F125044B}" srcOrd="3" destOrd="0" parTransId="{D22836B8-E4A8-4051-B8B7-88BD706E1F25}" sibTransId="{CD8CC790-53A1-44FF-BFEB-173FED9D395B}"/>
    <dgm:cxn modelId="{D325AB83-063D-4BA1-9072-D07D04428CDE}" srcId="{3F85713D-DB40-4A86-90F2-DE9AC4761DF1}" destId="{5C479373-0E21-48A9-8ECB-DE82F2B7E913}" srcOrd="0" destOrd="0" parTransId="{F873AFBB-9A51-4AB1-BA87-CCBA402E68A0}" sibTransId="{91741867-378E-4FBA-A977-2C0392B09DD2}"/>
    <dgm:cxn modelId="{EA978573-F4D8-4F71-A56F-F3A6183BAA76}" type="presOf" srcId="{6B2F4E43-72C8-4E0B-B951-67016742CAC1}" destId="{EB4DC4D5-0A23-44C2-A403-7DBA5E956CC4}" srcOrd="0" destOrd="0" presId="urn:microsoft.com/office/officeart/2005/8/layout/cycle6"/>
    <dgm:cxn modelId="{F10CFAEF-60FA-4992-B9DA-9D4E21A9B7B5}" type="presOf" srcId="{5B007319-31D2-4BE5-801E-E34318F458AB}" destId="{D3D5F853-F980-4C9E-8EA9-7485688C465A}" srcOrd="0" destOrd="0" presId="urn:microsoft.com/office/officeart/2005/8/layout/cycle6"/>
    <dgm:cxn modelId="{B41424BE-CF98-4B1B-B1D7-91093ECF93A8}" type="presOf" srcId="{30A204DA-6CA3-420F-815F-29C785089A81}" destId="{9BAB490D-ADC2-400F-ABD6-AC5760C7BF18}" srcOrd="0" destOrd="0" presId="urn:microsoft.com/office/officeart/2005/8/layout/cycle6"/>
    <dgm:cxn modelId="{4EAD16A3-86E1-44CE-B51E-A9D7710B6EAC}" type="presOf" srcId="{AD2510FB-81EE-4F63-B7C2-E879F125044B}" destId="{CC2889AC-C145-452A-9814-F0CD93087E36}" srcOrd="0" destOrd="0" presId="urn:microsoft.com/office/officeart/2005/8/layout/cycle6"/>
    <dgm:cxn modelId="{FEB31B73-76DD-4CD6-96DC-6077D2DCE6A2}" type="presOf" srcId="{91741867-378E-4FBA-A977-2C0392B09DD2}" destId="{BD8BCF56-A466-44D6-A28D-03E498734498}" srcOrd="0" destOrd="0" presId="urn:microsoft.com/office/officeart/2005/8/layout/cycle6"/>
    <dgm:cxn modelId="{96D211EF-AFF9-45BD-ABFF-629B8E46EDB4}" type="presOf" srcId="{CD8CC790-53A1-44FF-BFEB-173FED9D395B}" destId="{B64568F8-1C28-43CA-A4A8-4A3F3EAAC96E}" srcOrd="0" destOrd="0" presId="urn:microsoft.com/office/officeart/2005/8/layout/cycle6"/>
    <dgm:cxn modelId="{6C318A71-321F-4108-ADD0-AC91C78FF9CB}" type="presOf" srcId="{5C479373-0E21-48A9-8ECB-DE82F2B7E913}" destId="{06F65EA8-6A8B-4B0C-906B-1A04601EA445}" srcOrd="0" destOrd="0" presId="urn:microsoft.com/office/officeart/2005/8/layout/cycle6"/>
    <dgm:cxn modelId="{B757849F-9E5E-44A5-A8BB-F857A40AF5A5}" srcId="{3F85713D-DB40-4A86-90F2-DE9AC4761DF1}" destId="{B018928F-89B3-4F6A-8AD1-C02A74BC8580}" srcOrd="2" destOrd="0" parTransId="{F664ED8D-185E-438F-B3D7-BC0E883CDF98}" sibTransId="{30A204DA-6CA3-420F-815F-29C785089A81}"/>
    <dgm:cxn modelId="{8C89B305-1455-4F9F-9B04-533D04B3EAD9}" type="presOf" srcId="{3F85713D-DB40-4A86-90F2-DE9AC4761DF1}" destId="{79908CB9-BF1A-4712-8DEE-B96EC3B022A6}" srcOrd="0" destOrd="0" presId="urn:microsoft.com/office/officeart/2005/8/layout/cycle6"/>
    <dgm:cxn modelId="{D38978BC-A7CC-47B0-99FE-D6C3A826E839}" type="presParOf" srcId="{79908CB9-BF1A-4712-8DEE-B96EC3B022A6}" destId="{06F65EA8-6A8B-4B0C-906B-1A04601EA445}" srcOrd="0" destOrd="0" presId="urn:microsoft.com/office/officeart/2005/8/layout/cycle6"/>
    <dgm:cxn modelId="{DF10B469-0DBA-4BA0-82A2-C3FF15751F45}" type="presParOf" srcId="{79908CB9-BF1A-4712-8DEE-B96EC3B022A6}" destId="{222DB33B-A18D-48A5-A07A-B3929471D07F}" srcOrd="1" destOrd="0" presId="urn:microsoft.com/office/officeart/2005/8/layout/cycle6"/>
    <dgm:cxn modelId="{B6CBC1F0-A813-40FD-8BA1-0DA9C2CA9F05}" type="presParOf" srcId="{79908CB9-BF1A-4712-8DEE-B96EC3B022A6}" destId="{BD8BCF56-A466-44D6-A28D-03E498734498}" srcOrd="2" destOrd="0" presId="urn:microsoft.com/office/officeart/2005/8/layout/cycle6"/>
    <dgm:cxn modelId="{86E5202D-834E-45E6-A756-58A3A423CE46}" type="presParOf" srcId="{79908CB9-BF1A-4712-8DEE-B96EC3B022A6}" destId="{EB4DC4D5-0A23-44C2-A403-7DBA5E956CC4}" srcOrd="3" destOrd="0" presId="urn:microsoft.com/office/officeart/2005/8/layout/cycle6"/>
    <dgm:cxn modelId="{A28A0F12-C9BB-4E66-AB66-EA98276F2CCD}" type="presParOf" srcId="{79908CB9-BF1A-4712-8DEE-B96EC3B022A6}" destId="{0CB73696-71D3-4F1E-A5F5-E885E8AEC003}" srcOrd="4" destOrd="0" presId="urn:microsoft.com/office/officeart/2005/8/layout/cycle6"/>
    <dgm:cxn modelId="{EAC0DCFB-B26A-4431-B4E9-F8D2CDA30D10}" type="presParOf" srcId="{79908CB9-BF1A-4712-8DEE-B96EC3B022A6}" destId="{D3D5F853-F980-4C9E-8EA9-7485688C465A}" srcOrd="5" destOrd="0" presId="urn:microsoft.com/office/officeart/2005/8/layout/cycle6"/>
    <dgm:cxn modelId="{E08D5B5E-9E43-43CE-BE72-C6DD49BAACE1}" type="presParOf" srcId="{79908CB9-BF1A-4712-8DEE-B96EC3B022A6}" destId="{B1F65C2D-18BE-45B5-84E6-7D71A906A498}" srcOrd="6" destOrd="0" presId="urn:microsoft.com/office/officeart/2005/8/layout/cycle6"/>
    <dgm:cxn modelId="{DAE7F5F4-D01E-4ED8-B230-C97F1002A556}" type="presParOf" srcId="{79908CB9-BF1A-4712-8DEE-B96EC3B022A6}" destId="{66BA4A47-10C9-4907-BBDF-AB63C5165FB5}" srcOrd="7" destOrd="0" presId="urn:microsoft.com/office/officeart/2005/8/layout/cycle6"/>
    <dgm:cxn modelId="{E51630B1-B5B7-4D16-8470-CB80D3C29C90}" type="presParOf" srcId="{79908CB9-BF1A-4712-8DEE-B96EC3B022A6}" destId="{9BAB490D-ADC2-400F-ABD6-AC5760C7BF18}" srcOrd="8" destOrd="0" presId="urn:microsoft.com/office/officeart/2005/8/layout/cycle6"/>
    <dgm:cxn modelId="{5925F812-B77A-4AD5-B366-F69335D3B89E}" type="presParOf" srcId="{79908CB9-BF1A-4712-8DEE-B96EC3B022A6}" destId="{CC2889AC-C145-452A-9814-F0CD93087E36}" srcOrd="9" destOrd="0" presId="urn:microsoft.com/office/officeart/2005/8/layout/cycle6"/>
    <dgm:cxn modelId="{92F18A04-549C-4D21-BACA-43CA955F84D1}" type="presParOf" srcId="{79908CB9-BF1A-4712-8DEE-B96EC3B022A6}" destId="{5C51CD42-AE87-449F-8672-912FA00F1A98}" srcOrd="10" destOrd="0" presId="urn:microsoft.com/office/officeart/2005/8/layout/cycle6"/>
    <dgm:cxn modelId="{BF8BCC8F-DDD6-4755-84D7-5F76A15F7B29}" type="presParOf" srcId="{79908CB9-BF1A-4712-8DEE-B96EC3B022A6}" destId="{B64568F8-1C28-43CA-A4A8-4A3F3EAAC96E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65EA8-6A8B-4B0C-906B-1A04601EA445}">
      <dsp:nvSpPr>
        <dsp:cNvPr id="0" name=""/>
        <dsp:cNvSpPr/>
      </dsp:nvSpPr>
      <dsp:spPr>
        <a:xfrm>
          <a:off x="4905999" y="-64650"/>
          <a:ext cx="2128646" cy="1419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 Анализ и верификация рискового профиля</a:t>
          </a:r>
          <a:endParaRPr lang="ru-RU" sz="2000" b="1" kern="1200" dirty="0"/>
        </a:p>
      </dsp:txBody>
      <dsp:txXfrm>
        <a:off x="4975274" y="4625"/>
        <a:ext cx="1990096" cy="1280555"/>
      </dsp:txXfrm>
    </dsp:sp>
    <dsp:sp modelId="{BD8BCF56-A466-44D6-A28D-03E498734498}">
      <dsp:nvSpPr>
        <dsp:cNvPr id="0" name=""/>
        <dsp:cNvSpPr/>
      </dsp:nvSpPr>
      <dsp:spPr>
        <a:xfrm>
          <a:off x="3846625" y="644902"/>
          <a:ext cx="4247395" cy="4247395"/>
        </a:xfrm>
        <a:custGeom>
          <a:avLst/>
          <a:gdLst/>
          <a:ahLst/>
          <a:cxnLst/>
          <a:rect l="0" t="0" r="0" b="0"/>
          <a:pathLst>
            <a:path>
              <a:moveTo>
                <a:pt x="3200688" y="293347"/>
              </a:moveTo>
              <a:arcTo wR="2123697" hR="2123697" stAng="18028371" swAng="23767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DC4D5-0A23-44C2-A403-7DBA5E956CC4}">
      <dsp:nvSpPr>
        <dsp:cNvPr id="0" name=""/>
        <dsp:cNvSpPr/>
      </dsp:nvSpPr>
      <dsp:spPr>
        <a:xfrm>
          <a:off x="7029697" y="2059047"/>
          <a:ext cx="2128646" cy="1419105"/>
        </a:xfrm>
        <a:prstGeom prst="roundRect">
          <a:avLst/>
        </a:prstGeom>
        <a:solidFill>
          <a:srgbClr val="6699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2. Изучение материалов и планирование антирисковых мер</a:t>
          </a:r>
          <a:endParaRPr lang="ru-RU" sz="2000" b="1" kern="1200" dirty="0"/>
        </a:p>
      </dsp:txBody>
      <dsp:txXfrm>
        <a:off x="7098972" y="2128322"/>
        <a:ext cx="1990096" cy="1280555"/>
      </dsp:txXfrm>
    </dsp:sp>
    <dsp:sp modelId="{D3D5F853-F980-4C9E-8EA9-7485688C465A}">
      <dsp:nvSpPr>
        <dsp:cNvPr id="0" name=""/>
        <dsp:cNvSpPr/>
      </dsp:nvSpPr>
      <dsp:spPr>
        <a:xfrm>
          <a:off x="3846625" y="644902"/>
          <a:ext cx="4247395" cy="4247395"/>
        </a:xfrm>
        <a:custGeom>
          <a:avLst/>
          <a:gdLst/>
          <a:ahLst/>
          <a:cxnLst/>
          <a:rect l="0" t="0" r="0" b="0"/>
          <a:pathLst>
            <a:path>
              <a:moveTo>
                <a:pt x="4120405" y="2847058"/>
              </a:moveTo>
              <a:arcTo wR="2123697" hR="2123697" stAng="1194856" swAng="23767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65C2D-18BE-45B5-84E6-7D71A906A498}">
      <dsp:nvSpPr>
        <dsp:cNvPr id="0" name=""/>
        <dsp:cNvSpPr/>
      </dsp:nvSpPr>
      <dsp:spPr>
        <a:xfrm>
          <a:off x="4905999" y="4182745"/>
          <a:ext cx="2128646" cy="1419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  <a:r>
            <a:rPr lang="ru-RU" sz="2000" b="1" kern="1200" dirty="0" smtClean="0"/>
            <a:t>. Подготовка антирисковых мер</a:t>
          </a:r>
          <a:endParaRPr lang="ru-RU" sz="2000" b="1" kern="1200" dirty="0"/>
        </a:p>
      </dsp:txBody>
      <dsp:txXfrm>
        <a:off x="4975274" y="4252020"/>
        <a:ext cx="1990096" cy="1280555"/>
      </dsp:txXfrm>
    </dsp:sp>
    <dsp:sp modelId="{9BAB490D-ADC2-400F-ABD6-AC5760C7BF18}">
      <dsp:nvSpPr>
        <dsp:cNvPr id="0" name=""/>
        <dsp:cNvSpPr/>
      </dsp:nvSpPr>
      <dsp:spPr>
        <a:xfrm>
          <a:off x="3846625" y="644902"/>
          <a:ext cx="4247395" cy="4247395"/>
        </a:xfrm>
        <a:custGeom>
          <a:avLst/>
          <a:gdLst/>
          <a:ahLst/>
          <a:cxnLst/>
          <a:rect l="0" t="0" r="0" b="0"/>
          <a:pathLst>
            <a:path>
              <a:moveTo>
                <a:pt x="1046707" y="3954048"/>
              </a:moveTo>
              <a:arcTo wR="2123697" hR="2123697" stAng="7228371" swAng="23767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889AC-C145-452A-9814-F0CD93087E36}">
      <dsp:nvSpPr>
        <dsp:cNvPr id="0" name=""/>
        <dsp:cNvSpPr/>
      </dsp:nvSpPr>
      <dsp:spPr>
        <a:xfrm>
          <a:off x="2782301" y="2059047"/>
          <a:ext cx="2128646" cy="1419105"/>
        </a:xfrm>
        <a:prstGeom prst="roundRect">
          <a:avLst/>
        </a:prstGeom>
        <a:solidFill>
          <a:srgbClr val="00808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4. Мониторинг наступления позитивных изменений</a:t>
          </a:r>
          <a:endParaRPr lang="ru-RU" sz="2000" b="1" kern="1200" dirty="0"/>
        </a:p>
      </dsp:txBody>
      <dsp:txXfrm>
        <a:off x="2851576" y="2128322"/>
        <a:ext cx="1990096" cy="1280555"/>
      </dsp:txXfrm>
    </dsp:sp>
    <dsp:sp modelId="{B64568F8-1C28-43CA-A4A8-4A3F3EAAC96E}">
      <dsp:nvSpPr>
        <dsp:cNvPr id="0" name=""/>
        <dsp:cNvSpPr/>
      </dsp:nvSpPr>
      <dsp:spPr>
        <a:xfrm>
          <a:off x="3846625" y="644902"/>
          <a:ext cx="4247395" cy="4247395"/>
        </a:xfrm>
        <a:custGeom>
          <a:avLst/>
          <a:gdLst/>
          <a:ahLst/>
          <a:cxnLst/>
          <a:rect l="0" t="0" r="0" b="0"/>
          <a:pathLst>
            <a:path>
              <a:moveTo>
                <a:pt x="126990" y="1400337"/>
              </a:moveTo>
              <a:arcTo wR="2123697" hR="2123697" stAng="11994856" swAng="23767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A3F3E-5D9F-4FF4-B80C-94247937F1E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57823-303A-4B54-A718-3F749DE337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19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93D0-108D-43ED-A7A6-28D9996C5672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A1B48-53C8-4FAE-B42C-585252EC80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5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90099-EFCF-466D-B8A4-4AF36B0FD26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71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 userDrawn="1"/>
        </p:nvSpPr>
        <p:spPr>
          <a:xfrm>
            <a:off x="130462" y="413869"/>
            <a:ext cx="1415474" cy="1433981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424" y="2305497"/>
            <a:ext cx="9144000" cy="21651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0668" y="4470614"/>
            <a:ext cx="741822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423257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Рисунок 33"/>
          <p:cNvPicPr>
            <a:picLocks noChangeAspect="1"/>
          </p:cNvPicPr>
          <p:nvPr userDrawn="1"/>
        </p:nvPicPr>
        <p:blipFill rotWithShape="1">
          <a:blip r:embed="rId3"/>
          <a:srcRect r="24447" b="6346"/>
          <a:stretch/>
        </p:blipFill>
        <p:spPr>
          <a:xfrm>
            <a:off x="7806248" y="1778864"/>
            <a:ext cx="4385752" cy="507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Рисунок 3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39" y="91895"/>
            <a:ext cx="1246016" cy="1029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 userDrawn="1"/>
        </p:nvSpPr>
        <p:spPr>
          <a:xfrm>
            <a:off x="4612558" y="1121416"/>
            <a:ext cx="262362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МИНИСТЕРСТВО</a:t>
            </a:r>
            <a:r>
              <a:rPr lang="ru-RU" sz="20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ОБРАЗОВАНИЯ И НАУКИ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ЧЕЧЕНСКОЙ РЕСПУБЛИКИ </a:t>
            </a:r>
            <a:endParaRPr lang="ru-RU" sz="14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820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98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 userDrawn="1"/>
        </p:nvSpPr>
        <p:spPr>
          <a:xfrm>
            <a:off x="1672683" y="95537"/>
            <a:ext cx="10403862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696" y="146478"/>
            <a:ext cx="10147835" cy="6054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911784"/>
            <a:ext cx="10400145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672683" y="6376949"/>
            <a:ext cx="2743200" cy="365125"/>
          </a:xfrm>
        </p:spPr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17214" y="6376950"/>
            <a:ext cx="41148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33345" y="6376950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3338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403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672683" y="413795"/>
            <a:ext cx="10403862" cy="1434055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2355" y="413794"/>
            <a:ext cx="10304189" cy="14045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7145" y="1911682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94945" y="1914857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6432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1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6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0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945" y="3432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0945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5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aGBC0jY6Krt8I2iN8iyw5VPuwO6gduof/edit?usp=sharing&amp;ouid=111815871671157295309&amp;rtpof=true&amp;sd=tru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524000" y="2512285"/>
            <a:ext cx="9144000" cy="0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0" y="2843376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3CC"/>
                </a:solidFill>
                <a:latin typeface="+mj-lt"/>
              </a:rPr>
              <a:t>Верификация рискового профиля школы</a:t>
            </a:r>
            <a:endParaRPr lang="ru-RU" sz="4800" b="1" dirty="0" smtClean="0">
              <a:solidFill>
                <a:srgbClr val="0033CC"/>
              </a:solidFill>
              <a:latin typeface="+mj-lt"/>
            </a:endParaRPr>
          </a:p>
          <a:p>
            <a:pPr algn="ctr"/>
            <a:r>
              <a:rPr lang="ru-RU" sz="4800" b="1" dirty="0" smtClean="0">
                <a:solidFill>
                  <a:srgbClr val="0033CC"/>
                </a:solidFill>
                <a:latin typeface="+mj-lt"/>
              </a:rPr>
              <a:t>с низкими результатами </a:t>
            </a:r>
            <a:r>
              <a:rPr lang="ru-RU" sz="4800" b="1" dirty="0" smtClean="0">
                <a:solidFill>
                  <a:srgbClr val="0033CC"/>
                </a:solidFill>
                <a:latin typeface="+mj-lt"/>
              </a:rPr>
              <a:t>обучения</a:t>
            </a:r>
            <a:endParaRPr lang="ru-RU" sz="4800" b="1" dirty="0" smtClean="0">
              <a:solidFill>
                <a:srgbClr val="0033CC"/>
              </a:solidFill>
              <a:latin typeface="+mj-lt"/>
            </a:endParaRPr>
          </a:p>
          <a:p>
            <a:pPr algn="ctr"/>
            <a:r>
              <a:rPr lang="ru-RU" sz="4800" b="1" dirty="0" smtClean="0">
                <a:solidFill>
                  <a:srgbClr val="0033CC"/>
                </a:solidFill>
                <a:latin typeface="+mj-lt"/>
              </a:rPr>
              <a:t>2023-2024 </a:t>
            </a:r>
            <a:r>
              <a:rPr lang="ru-RU" sz="4800" b="1" dirty="0" smtClean="0">
                <a:solidFill>
                  <a:srgbClr val="0033CC"/>
                </a:solidFill>
                <a:latin typeface="+mj-lt"/>
              </a:rPr>
              <a:t>учебный год</a:t>
            </a:r>
            <a:endParaRPr lang="ru-RU" sz="4800" dirty="0">
              <a:solidFill>
                <a:srgbClr val="0033CC"/>
              </a:solidFill>
              <a:latin typeface="+mj-lt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411243" y="5482790"/>
            <a:ext cx="5369514" cy="11543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3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441768"/>
              </p:ext>
            </p:extLst>
          </p:nvPr>
        </p:nvGraphicFramePr>
        <p:xfrm>
          <a:off x="237064" y="1115482"/>
          <a:ext cx="11711467" cy="55251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1659467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659467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1246664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10011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999066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889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131823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Высокая доля обучающихся с ОВЗ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обучающихся с ОВЗ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131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учителей, испытывающих неуверенность при работе с обучающимися с ОВЗ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234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077344"/>
              </p:ext>
            </p:extLst>
          </p:nvPr>
        </p:nvGraphicFramePr>
        <p:xfrm>
          <a:off x="237064" y="980017"/>
          <a:ext cx="11751736" cy="576070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1016225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543983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60960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9800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80002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Низкое качество преодоления языковых и культурных барьеров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обучающихся, для которых русский язык не является родным или языком повседневного общения (по данным администрации ОО)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Более 15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обучающихся, для которых русский язык не является языком повседневного общения (по ответам обучающихся)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Наличие в школе дополнительных занятий для обучающихся, для которых русский язык не является родным или языком повседневного общения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да/нет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59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703001"/>
              </p:ext>
            </p:extLst>
          </p:nvPr>
        </p:nvGraphicFramePr>
        <p:xfrm>
          <a:off x="237064" y="1013883"/>
          <a:ext cx="11711467" cy="56864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353734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301066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523898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523898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52389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28471"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Пониженный уровень качества школьной образовательной и воспитательной среды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Доля обучающихся регулярно подвергающихся буллингу в школе (по ответам обучающихся)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647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Отношения в педагогическом коллективе (по ответам учителей)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6471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Уровень мотивации обучающихся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  <a:tr h="647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Системность профориентационной деятельности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48607029"/>
                  </a:ext>
                </a:extLst>
              </a:tr>
              <a:tr h="928471"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Распространенность деструктивных педагогических практик (доля ответов обучающихся)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21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3353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811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964632"/>
              </p:ext>
            </p:extLst>
          </p:nvPr>
        </p:nvGraphicFramePr>
        <p:xfrm>
          <a:off x="237064" y="1115483"/>
          <a:ext cx="11711467" cy="55054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730167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855274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9800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80002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Низкий уровень вовлеченности родителей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Невовлеченность родителей в учебный процесс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Поддержка родителями детей в учебе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66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родителей, регулярно посещающих родительские собрания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76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Контрольные точки антирисковых мер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91678"/>
              </p:ext>
            </p:extLst>
          </p:nvPr>
        </p:nvGraphicFramePr>
        <p:xfrm>
          <a:off x="135468" y="1049867"/>
          <a:ext cx="11940646" cy="553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0468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j-lt"/>
              </a:rPr>
              <a:t>Памятка школы</a:t>
            </a:r>
            <a:endParaRPr lang="ru-RU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467" y="947216"/>
            <a:ext cx="1181306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Задача 1. Анализ рискового профиля школы (РПШ) и его </a:t>
            </a:r>
            <a:r>
              <a:rPr lang="ru-RU" sz="2400" b="1" dirty="0" smtClean="0"/>
              <a:t>верификация</a:t>
            </a:r>
          </a:p>
          <a:p>
            <a:endParaRPr lang="ru-RU" sz="5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Подготовить </a:t>
            </a:r>
            <a:r>
              <a:rPr lang="ru-RU" sz="2400" dirty="0"/>
              <a:t>школьные данные по параметрам оценки рисков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Проанализировать </a:t>
            </a:r>
            <a:r>
              <a:rPr lang="ru-RU" sz="2400" dirty="0"/>
              <a:t>РПШ с куратором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Выбрать </a:t>
            </a:r>
            <a:r>
              <a:rPr lang="ru-RU" sz="2400" dirty="0"/>
              <a:t>актуальные </a:t>
            </a:r>
            <a:r>
              <a:rPr lang="ru-RU" sz="2400" dirty="0" smtClean="0"/>
              <a:t>риски (1-2 риска)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Загрузить самодиагностику на сайте ОО (во вкладку ШНОР); </a:t>
            </a:r>
            <a:r>
              <a:rPr lang="ru-RU" sz="2400" dirty="0"/>
              <a:t>активировать рисковые направления 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100" dirty="0"/>
          </a:p>
          <a:p>
            <a:r>
              <a:rPr lang="ru-RU" sz="2400" b="1" dirty="0"/>
              <a:t>Задача 2. Выбрать антирисковые </a:t>
            </a:r>
            <a:r>
              <a:rPr lang="ru-RU" sz="2400" b="1" dirty="0" smtClean="0"/>
              <a:t>меры</a:t>
            </a:r>
          </a:p>
          <a:p>
            <a:endParaRPr lang="ru-RU" sz="5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Изучить </a:t>
            </a:r>
            <a:r>
              <a:rPr lang="ru-RU" sz="2400" dirty="0"/>
              <a:t>методические </a:t>
            </a:r>
            <a:r>
              <a:rPr lang="ru-RU" sz="2400" dirty="0" smtClean="0"/>
              <a:t>материалы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Прочитать </a:t>
            </a:r>
            <a:r>
              <a:rPr lang="ru-RU" sz="2400" dirty="0"/>
              <a:t>рекомендованные публикации по выбранным рискам (Приложение </a:t>
            </a:r>
            <a:r>
              <a:rPr lang="ru-RU" sz="2400" dirty="0" smtClean="0"/>
              <a:t>Памятки)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100" dirty="0"/>
          </a:p>
          <a:p>
            <a:r>
              <a:rPr lang="ru-RU" sz="2400" b="1" dirty="0"/>
              <a:t>Задача 3. Разработать и зафиксировать антирисковые </a:t>
            </a:r>
            <a:r>
              <a:rPr lang="ru-RU" sz="2400" b="1" dirty="0" smtClean="0"/>
              <a:t>планы</a:t>
            </a:r>
          </a:p>
          <a:p>
            <a:endParaRPr lang="ru-RU" sz="5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Подготовить годовой план-график (дорожная карта) действий </a:t>
            </a:r>
            <a:r>
              <a:rPr lang="ru-RU" sz="2400" dirty="0"/>
              <a:t>по выходу из </a:t>
            </a:r>
            <a:r>
              <a:rPr lang="ru-RU" sz="2400" dirty="0" smtClean="0"/>
              <a:t>рисковой ситуации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Разместить </a:t>
            </a:r>
            <a:r>
              <a:rPr lang="ru-RU" sz="2400" dirty="0"/>
              <a:t>антирисковые планы </a:t>
            </a:r>
            <a:r>
              <a:rPr lang="ru-RU" sz="2400" dirty="0" smtClean="0"/>
              <a:t>на сайте ОО (во вкладке ШНОР)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40550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j-lt"/>
              </a:rPr>
              <a:t>Памятка куратора</a:t>
            </a:r>
            <a:endParaRPr lang="ru-RU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3999" y="889844"/>
            <a:ext cx="1169453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/>
              <a:t>Задача 1. Познакомиться с методическими материалами</a:t>
            </a:r>
          </a:p>
          <a:p>
            <a:r>
              <a:rPr lang="ru-RU" sz="2600" b="1" dirty="0"/>
              <a:t>Задача 2. Провести подготовку к посещению курируемой школы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600" dirty="0" smtClean="0"/>
              <a:t>Изучить сайт ОО, </a:t>
            </a:r>
            <a:r>
              <a:rPr lang="ru-RU" sz="2600" dirty="0"/>
              <a:t>доступные сведения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600" dirty="0" smtClean="0"/>
              <a:t>Продумать </a:t>
            </a:r>
            <a:r>
              <a:rPr lang="ru-RU" sz="2600" dirty="0"/>
              <a:t>вопросы и план осмотра </a:t>
            </a:r>
          </a:p>
          <a:p>
            <a:r>
              <a:rPr lang="ru-RU" sz="2600" b="1" dirty="0"/>
              <a:t>Задача 3. Посещение школы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600" dirty="0" smtClean="0"/>
              <a:t>Установить </a:t>
            </a:r>
            <a:r>
              <a:rPr lang="ru-RU" sz="2600" dirty="0"/>
              <a:t>качественный контакт (</a:t>
            </a:r>
            <a:r>
              <a:rPr lang="ru-RU" sz="2600" b="1" dirty="0">
                <a:solidFill>
                  <a:srgbClr val="FF0000"/>
                </a:solidFill>
              </a:rPr>
              <a:t>двусторонняя задача</a:t>
            </a:r>
            <a:r>
              <a:rPr lang="ru-RU" sz="2600" dirty="0"/>
              <a:t>!)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600" dirty="0" smtClean="0"/>
              <a:t>Определить </a:t>
            </a:r>
            <a:r>
              <a:rPr lang="ru-RU" sz="2600" dirty="0"/>
              <a:t>и зафиксировать риски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600" dirty="0" smtClean="0"/>
              <a:t>Обсудить </a:t>
            </a:r>
            <a:r>
              <a:rPr lang="ru-RU" sz="2600" dirty="0"/>
              <a:t>план действий и антирисковых мер на основе верифицированных рисков </a:t>
            </a:r>
          </a:p>
          <a:p>
            <a:r>
              <a:rPr lang="ru-RU" sz="2600" dirty="0"/>
              <a:t>(возможно потребуется запланировать дополнительное изучение материалов)</a:t>
            </a:r>
          </a:p>
          <a:p>
            <a:r>
              <a:rPr lang="ru-RU" sz="2600" b="1" dirty="0"/>
              <a:t>Задача 4. </a:t>
            </a:r>
            <a:r>
              <a:rPr lang="ru-RU" sz="2600" b="1" dirty="0" smtClean="0"/>
              <a:t>Консультации</a:t>
            </a:r>
            <a:endParaRPr lang="ru-RU" sz="2600" dirty="0"/>
          </a:p>
          <a:p>
            <a:r>
              <a:rPr lang="ru-RU" sz="2600" dirty="0"/>
              <a:t>o Согласовывать действия курируемой школы</a:t>
            </a:r>
          </a:p>
          <a:p>
            <a:r>
              <a:rPr lang="ru-RU" sz="2600" dirty="0"/>
              <a:t>o Устраивать консультации </a:t>
            </a:r>
          </a:p>
          <a:p>
            <a:r>
              <a:rPr lang="ru-RU" sz="2600" dirty="0"/>
              <a:t>o Давать </a:t>
            </a:r>
            <a:r>
              <a:rPr lang="ru-RU" sz="2600" b="1" dirty="0">
                <a:solidFill>
                  <a:srgbClr val="00B050"/>
                </a:solidFill>
              </a:rPr>
              <a:t>развивающую обратную связь</a:t>
            </a:r>
          </a:p>
        </p:txBody>
      </p:sp>
    </p:spTree>
    <p:extLst>
      <p:ext uri="{BB962C8B-B14F-4D97-AF65-F5344CB8AC3E}">
        <p14:creationId xmlns:p14="http://schemas.microsoft.com/office/powerpoint/2010/main" val="394658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Шаблон самодиагностики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63" y="944159"/>
            <a:ext cx="6426838" cy="47216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80363" y="566576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Результат верификации РПШ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загрузить </a:t>
            </a:r>
            <a:r>
              <a:rPr lang="ru-RU" sz="2000" dirty="0"/>
              <a:t>самодиагностику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активировать </a:t>
            </a:r>
            <a:r>
              <a:rPr lang="ru-RU" sz="2000" dirty="0"/>
              <a:t>рисковые направления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61199" y="944160"/>
            <a:ext cx="488733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*</a:t>
            </a:r>
            <a:r>
              <a:rPr lang="ru-RU" sz="2000" dirty="0" smtClean="0"/>
              <a:t>вписать наименование ОО</a:t>
            </a:r>
          </a:p>
          <a:p>
            <a:r>
              <a:rPr lang="ru-RU" sz="2000" b="1" dirty="0" smtClean="0"/>
              <a:t>**</a:t>
            </a:r>
            <a:r>
              <a:rPr lang="ru-RU" sz="2000" dirty="0" smtClean="0"/>
              <a:t>вписать значимость фактора риска в соответствии с рисковым профилем ОО: высокая, средняя, низкая</a:t>
            </a:r>
          </a:p>
          <a:p>
            <a:r>
              <a:rPr lang="ru-RU" sz="2000" b="1" dirty="0" smtClean="0"/>
              <a:t>***</a:t>
            </a:r>
            <a:r>
              <a:rPr lang="ru-RU" sz="2000" dirty="0" smtClean="0"/>
              <a:t>вписать одно из цифровых обозначений:</a:t>
            </a:r>
          </a:p>
          <a:p>
            <a:r>
              <a:rPr lang="ru-RU" sz="2000" dirty="0" smtClean="0"/>
              <a:t>1 – риск взят в работу по итогам верификации. В работу может быть взят риск, независимо от маркировки значимости в РПШ.</a:t>
            </a:r>
          </a:p>
          <a:p>
            <a:r>
              <a:rPr lang="ru-RU" sz="2000" dirty="0" smtClean="0"/>
              <a:t>2 – риск не взят в работу, так как во время верификации было подтверждено, что он не актуален для ОО</a:t>
            </a:r>
          </a:p>
          <a:p>
            <a:r>
              <a:rPr lang="ru-RU" sz="2000" dirty="0" smtClean="0"/>
              <a:t>3 – риск не взят в работу по другой причине (указать какой)</a:t>
            </a:r>
          </a:p>
          <a:p>
            <a:endParaRPr lang="ru-RU" sz="500" dirty="0" smtClean="0"/>
          </a:p>
          <a:p>
            <a:r>
              <a:rPr lang="ru-RU" sz="1400" dirty="0" smtClean="0"/>
              <a:t>Шаблон самодиагностики: </a:t>
            </a:r>
            <a:r>
              <a:rPr lang="en-US" sz="1400" dirty="0">
                <a:hlinkClick r:id="rId3"/>
              </a:rPr>
              <a:t>https://docs.google.com/document/d/1aGBC0jY6Krt8I2iN8iyw5VPuwO6gduof/edit?usp=sharing&amp;ouid=111815871671157295309&amp;rtpof=true&amp;sd=true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51857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3490" y="2252134"/>
            <a:ext cx="9144000" cy="25230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CC"/>
                </a:solidFill>
                <a:latin typeface="+mj-lt"/>
              </a:rPr>
              <a:t>БЛАГОДАРИМ ЗА ВНИМАНИЕ!</a:t>
            </a:r>
            <a:endParaRPr lang="ru-RU" b="1" dirty="0">
              <a:solidFill>
                <a:srgbClr val="00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927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+mn-lt"/>
              </a:rPr>
              <a:t>Рисковый профиль в ШНОР (ПРИМЕР)</a:t>
            </a:r>
            <a:endParaRPr lang="ru-RU" sz="4000" b="1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548792"/>
              </p:ext>
            </p:extLst>
          </p:nvPr>
        </p:nvGraphicFramePr>
        <p:xfrm>
          <a:off x="0" y="905932"/>
          <a:ext cx="12192000" cy="1266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0403">
                  <a:extLst>
                    <a:ext uri="{9D8B030D-6E8A-4147-A177-3AD203B41FA5}">
                      <a16:colId xmlns:a16="http://schemas.microsoft.com/office/drawing/2014/main" val="1822279118"/>
                    </a:ext>
                  </a:extLst>
                </a:gridCol>
                <a:gridCol w="8131597">
                  <a:extLst>
                    <a:ext uri="{9D8B030D-6E8A-4147-A177-3AD203B41FA5}">
                      <a16:colId xmlns:a16="http://schemas.microsoft.com/office/drawing/2014/main" val="2986485701"/>
                    </a:ext>
                  </a:extLst>
                </a:gridCol>
              </a:tblGrid>
              <a:tr h="32647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Значимость фактора риска в ОО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Действия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770403"/>
                  </a:ext>
                </a:extLst>
              </a:tr>
              <a:tr h="30039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i="1" dirty="0" smtClean="0"/>
                        <a:t>Высокая</a:t>
                      </a:r>
                      <a:endParaRPr lang="ru-RU" sz="18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dirty="0" smtClean="0"/>
                        <a:t>требуется принятия мер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546500"/>
                  </a:ext>
                </a:extLst>
              </a:tr>
              <a:tr h="30039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i="1" dirty="0" smtClean="0"/>
                        <a:t>Средняя</a:t>
                      </a:r>
                      <a:endParaRPr lang="ru-RU" sz="18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dirty="0" smtClean="0"/>
                        <a:t>требуется дополнительная оценка ситуации куратором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6491279"/>
                  </a:ext>
                </a:extLst>
              </a:tr>
              <a:tr h="30039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i="1" dirty="0" smtClean="0"/>
                        <a:t>Низкая</a:t>
                      </a:r>
                      <a:endParaRPr lang="ru-RU" sz="18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800" b="1" dirty="0" smtClean="0"/>
                        <a:t>возможна дополнительная</a:t>
                      </a:r>
                      <a:r>
                        <a:rPr lang="ru-RU" sz="1800" b="1" baseline="0" dirty="0" smtClean="0"/>
                        <a:t> оценка ситуации куратором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052889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09127"/>
              </p:ext>
            </p:extLst>
          </p:nvPr>
        </p:nvGraphicFramePr>
        <p:xfrm>
          <a:off x="0" y="2326857"/>
          <a:ext cx="12192000" cy="4531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2933">
                  <a:extLst>
                    <a:ext uri="{9D8B030D-6E8A-4147-A177-3AD203B41FA5}">
                      <a16:colId xmlns:a16="http://schemas.microsoft.com/office/drawing/2014/main" val="1207694586"/>
                    </a:ext>
                  </a:extLst>
                </a:gridCol>
                <a:gridCol w="2929467">
                  <a:extLst>
                    <a:ext uri="{9D8B030D-6E8A-4147-A177-3AD203B41FA5}">
                      <a16:colId xmlns:a16="http://schemas.microsoft.com/office/drawing/2014/main" val="2519277513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1601563082"/>
                    </a:ext>
                  </a:extLst>
                </a:gridCol>
              </a:tblGrid>
              <a:tr h="3746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Факторы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Значимость</a:t>
                      </a:r>
                      <a:r>
                        <a:rPr lang="ru-RU" baseline="0" dirty="0" smtClean="0"/>
                        <a:t> фактора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307126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1. Низкий уровень оснащения школы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Высокая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23242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2. Дефицит педагогических кадров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Низкая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094417"/>
                  </a:ext>
                </a:extLst>
              </a:tr>
              <a:tr h="5197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3. Недостаточная предметная и методическая компетентность педагогических</a:t>
                      </a:r>
                      <a:r>
                        <a:rPr lang="ru-RU" sz="2000" baseline="0" dirty="0" smtClean="0"/>
                        <a:t> работников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Средняя</a:t>
                      </a:r>
                      <a:endParaRPr lang="ru-RU" sz="1800" i="1" dirty="0"/>
                    </a:p>
                  </a:txBody>
                  <a:tcPr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645382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4. Риски низкой</a:t>
                      </a:r>
                      <a:r>
                        <a:rPr lang="ru-RU" sz="2000" baseline="0" dirty="0" smtClean="0"/>
                        <a:t> адаптивности учебного процесса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Низкая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519720"/>
                  </a:ext>
                </a:extLst>
              </a:tr>
              <a:tr h="5197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5. Несформированность внутришкольной системы повышения квалификации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Средняя</a:t>
                      </a:r>
                      <a:endParaRPr lang="ru-RU" sz="1800" i="1" dirty="0"/>
                    </a:p>
                  </a:txBody>
                  <a:tcPr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49878"/>
                  </a:ext>
                </a:extLst>
              </a:tr>
              <a:tr h="5197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6. Высокая доля обучающихся с рисками учебной неуспешности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Средняя</a:t>
                      </a:r>
                      <a:endParaRPr lang="ru-RU" sz="1800" i="1" dirty="0"/>
                    </a:p>
                  </a:txBody>
                  <a:tcPr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23227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7. Высокая доля обучающихся с ОВЗ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Низкая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249160"/>
                  </a:ext>
                </a:extLst>
              </a:tr>
              <a:tr h="5197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8. Низкое качество преодоления языковых и культурных барьеров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Высокая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801730"/>
                  </a:ext>
                </a:extLst>
              </a:tr>
              <a:tr h="5197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9. Пониженный уровень качества школьной образовательной и воспитательной среды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Высокая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831563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2000" dirty="0" smtClean="0"/>
                        <a:t>10. Низкий уровень вовлеченности родителей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800" i="1" dirty="0" smtClean="0"/>
                        <a:t>Высокая</a:t>
                      </a:r>
                      <a:endParaRPr lang="ru-RU" sz="1800" i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4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34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РАСЧЕТ ПАРАМЕТРОВ ОЦЕНКИ РИСКОВОГО ПРОФИЛЯ ШКОЛЫ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107212"/>
            <a:ext cx="1179613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b="1" dirty="0"/>
              <a:t>Все показатели в рисковом профиле школы рассчитываются одним из трех </a:t>
            </a:r>
            <a:r>
              <a:rPr lang="ru-RU" sz="2900" b="1" dirty="0" smtClean="0"/>
              <a:t>способов </a:t>
            </a:r>
            <a:r>
              <a:rPr lang="ru-RU" sz="2900" b="1" dirty="0"/>
              <a:t>(расшифровка единиц измерения параметров оценки РПШ</a:t>
            </a:r>
            <a:r>
              <a:rPr lang="ru-RU" sz="2900" b="1" dirty="0" smtClean="0"/>
              <a:t>):</a:t>
            </a:r>
          </a:p>
          <a:p>
            <a:endParaRPr lang="ru-RU" sz="1600" dirty="0"/>
          </a:p>
          <a:p>
            <a:r>
              <a:rPr lang="ru-RU" sz="2900" dirty="0" smtClean="0"/>
              <a:t>	1</a:t>
            </a:r>
            <a:r>
              <a:rPr lang="ru-RU" sz="2900" dirty="0"/>
              <a:t>. Факт наличия/отсутствия показателя в школе (да/нет)</a:t>
            </a:r>
          </a:p>
          <a:p>
            <a:r>
              <a:rPr lang="ru-RU" sz="2900" dirty="0" smtClean="0"/>
              <a:t>	2</a:t>
            </a:r>
            <a:r>
              <a:rPr lang="ru-RU" sz="2900" dirty="0"/>
              <a:t>. Доля участников опроса, фиксирующих наличие/отсутствие </a:t>
            </a:r>
          </a:p>
          <a:p>
            <a:r>
              <a:rPr lang="ru-RU" sz="2900" dirty="0" smtClean="0"/>
              <a:t>	    анализируемого </a:t>
            </a:r>
            <a:r>
              <a:rPr lang="ru-RU" sz="2900" dirty="0"/>
              <a:t>параметра (в процентах)</a:t>
            </a:r>
          </a:p>
          <a:p>
            <a:r>
              <a:rPr lang="ru-RU" sz="2900" dirty="0" smtClean="0"/>
              <a:t>	3</a:t>
            </a:r>
            <a:r>
              <a:rPr lang="ru-RU" sz="2900" dirty="0"/>
              <a:t>. Значение комплексного показателя (индекса), включающего ряд </a:t>
            </a:r>
            <a:r>
              <a:rPr lang="ru-RU" sz="2900" dirty="0" smtClean="0"/>
              <a:t>	    анкетных вопросов</a:t>
            </a:r>
            <a:r>
              <a:rPr lang="ru-RU" sz="2900" dirty="0"/>
              <a:t>, рассчитанного по 100-балльной шкале. </a:t>
            </a:r>
            <a:endParaRPr lang="ru-RU" sz="2900" dirty="0" smtClean="0"/>
          </a:p>
          <a:p>
            <a:endParaRPr lang="ru-RU" sz="1600" dirty="0"/>
          </a:p>
          <a:p>
            <a:r>
              <a:rPr lang="ru-RU" sz="2900" b="1" dirty="0"/>
              <a:t>По всему профилю: </a:t>
            </a:r>
            <a:endParaRPr lang="ru-RU" sz="1600" b="1" dirty="0"/>
          </a:p>
          <a:p>
            <a:r>
              <a:rPr lang="ru-RU" sz="2900" b="1" dirty="0"/>
              <a:t>«0»</a:t>
            </a:r>
            <a:r>
              <a:rPr lang="ru-RU" sz="2900" dirty="0"/>
              <a:t> – минимальное значение индекса, ситуация </a:t>
            </a:r>
            <a:r>
              <a:rPr lang="ru-RU" sz="2900" dirty="0">
                <a:solidFill>
                  <a:srgbClr val="FF0000"/>
                </a:solidFill>
              </a:rPr>
              <a:t>неблагоприятная</a:t>
            </a:r>
            <a:r>
              <a:rPr lang="ru-RU" sz="2900" dirty="0"/>
              <a:t>; </a:t>
            </a:r>
          </a:p>
          <a:p>
            <a:r>
              <a:rPr lang="ru-RU" sz="2900" b="1" dirty="0"/>
              <a:t>«100» </a:t>
            </a:r>
            <a:r>
              <a:rPr lang="ru-RU" sz="2900" dirty="0"/>
              <a:t>– максимальное значение индекса, ситуация </a:t>
            </a:r>
            <a:r>
              <a:rPr lang="ru-RU" sz="2900" dirty="0">
                <a:solidFill>
                  <a:srgbClr val="00B050"/>
                </a:solidFill>
              </a:rPr>
              <a:t>благоприятная</a:t>
            </a:r>
          </a:p>
        </p:txBody>
      </p:sp>
    </p:spTree>
    <p:extLst>
      <p:ext uri="{BB962C8B-B14F-4D97-AF65-F5344CB8AC3E}">
        <p14:creationId xmlns:p14="http://schemas.microsoft.com/office/powerpoint/2010/main" val="142275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200388"/>
              </p:ext>
            </p:extLst>
          </p:nvPr>
        </p:nvGraphicFramePr>
        <p:xfrm>
          <a:off x="237064" y="1115483"/>
          <a:ext cx="11711467" cy="535304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17102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9445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764721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764721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76472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764721"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Низкий уровень оснащения</a:t>
                      </a:r>
                      <a:r>
                        <a:rPr lang="ru-RU" sz="2000" b="1" baseline="0" dirty="0" smtClean="0"/>
                        <a:t> школы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Состояние классов и кабинетов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46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764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Учебные материалы (качество, наличие)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7647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Цифровое оборудование (оснащенность)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44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  <a:tr h="764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Качество Интернет-соединения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4860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41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445737"/>
              </p:ext>
            </p:extLst>
          </p:nvPr>
        </p:nvGraphicFramePr>
        <p:xfrm>
          <a:off x="237064" y="1115483"/>
          <a:ext cx="11711467" cy="55054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730167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855274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9800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80002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Дефицит педагогических кадров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Нехватка педагогов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да/нет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Нехватка психологов, логопедов, социальных педагогов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да/нет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Нехватка вспомогательного (не педагогического) персонала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да/нет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92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473150"/>
              </p:ext>
            </p:extLst>
          </p:nvPr>
        </p:nvGraphicFramePr>
        <p:xfrm>
          <a:off x="237064" y="882552"/>
          <a:ext cx="11711467" cy="58569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19642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905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5376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5376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53768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707310"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Недостаточная предметная и методическая компетентность педагогических работников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Оценка профессиональных компетенций учителей по данным ОО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707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Самооценка учителями своих компетенций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78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7073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Доля родителей, неудовлетворенных качеством обучения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44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  <a:tr h="707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Оценка обучающимися качества преподавания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48607029"/>
                  </a:ext>
                </a:extLst>
              </a:tr>
              <a:tr h="707310">
                <a:tc rowSpan="2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Уровень дисциплины в школе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64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1678217"/>
                  </a:ext>
                </a:extLst>
              </a:tr>
              <a:tr h="707310">
                <a:tc v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Уровень использования цифровых образовательных ресурсов учителями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1852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91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968812"/>
              </p:ext>
            </p:extLst>
          </p:nvPr>
        </p:nvGraphicFramePr>
        <p:xfrm>
          <a:off x="237064" y="1115483"/>
          <a:ext cx="11711467" cy="55054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730167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855274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9800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80002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Риски низкой адаптивности учебного процесса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Учет индивидуальных возможностей обучающихся в учебном процессе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Использование элементов формирующего оценивания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9800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Использование современных педагогических технологий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100 - балльная шкала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54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196985"/>
              </p:ext>
            </p:extLst>
          </p:nvPr>
        </p:nvGraphicFramePr>
        <p:xfrm>
          <a:off x="169335" y="929217"/>
          <a:ext cx="11904133" cy="586562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9148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702270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8714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277057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92011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389723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389723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44018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989296"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Несформированность внутришкольной системы повышения квалификации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Качество профессионального взаимодействия между </a:t>
                      </a:r>
                    </a:p>
                    <a:p>
                      <a:r>
                        <a:rPr lang="ru-RU" sz="2000" dirty="0" smtClean="0"/>
                        <a:t>учителями школы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100 - балльная шкала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989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Доля учителей, вовлеченных в систему наставничества </a:t>
                      </a:r>
                    </a:p>
                    <a:p>
                      <a:r>
                        <a:rPr lang="ru-RU" sz="2000" dirty="0" smtClean="0"/>
                        <a:t>(менторства)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  <a:tr h="128908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Доля учителей, прошедших курсы повышения квалификации, соответствующих их профессиональным потребностям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7232056"/>
                  </a:ext>
                </a:extLst>
              </a:tr>
              <a:tr h="1289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Доля учителей, включенных в процесс профессионального сопровождения после прохождения курсов повышения квалификации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4860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346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Рисковый профиль школы (параметры)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509941"/>
              </p:ext>
            </p:extLst>
          </p:nvPr>
        </p:nvGraphicFramePr>
        <p:xfrm>
          <a:off x="237064" y="1115482"/>
          <a:ext cx="11711467" cy="55251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1069">
                  <a:extLst>
                    <a:ext uri="{9D8B030D-6E8A-4147-A177-3AD203B41FA5}">
                      <a16:colId xmlns:a16="http://schemas.microsoft.com/office/drawing/2014/main" val="2463779433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3955503996"/>
                    </a:ext>
                  </a:extLst>
                </a:gridCol>
                <a:gridCol w="4639733">
                  <a:extLst>
                    <a:ext uri="{9D8B030D-6E8A-4147-A177-3AD203B41FA5}">
                      <a16:colId xmlns:a16="http://schemas.microsoft.com/office/drawing/2014/main" val="14059340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31318421"/>
                    </a:ext>
                  </a:extLst>
                </a:gridCol>
                <a:gridCol w="1456042">
                  <a:extLst>
                    <a:ext uri="{9D8B030D-6E8A-4147-A177-3AD203B41FA5}">
                      <a16:colId xmlns:a16="http://schemas.microsoft.com/office/drawing/2014/main" val="2291055295"/>
                    </a:ext>
                  </a:extLst>
                </a:gridCol>
                <a:gridCol w="975956">
                  <a:extLst>
                    <a:ext uri="{9D8B030D-6E8A-4147-A177-3AD203B41FA5}">
                      <a16:colId xmlns:a16="http://schemas.microsoft.com/office/drawing/2014/main" val="3938343844"/>
                    </a:ext>
                  </a:extLst>
                </a:gridCol>
              </a:tblGrid>
              <a:tr h="10011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РИСКОВ ОБЩЕОБРАЗОВАТЕЛЬНОЙ ОРГАНИЗАЦИИ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655116"/>
                  </a:ext>
                </a:extLst>
              </a:tr>
              <a:tr h="999066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«Средняя общеобразовательная школа №000»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966613"/>
                  </a:ext>
                </a:extLst>
              </a:tr>
              <a:tr h="889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фактор риска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Параметры анализа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ед. изм.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Риск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311938"/>
                  </a:ext>
                </a:extLst>
              </a:tr>
              <a:tr h="131823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Высокая доля обучающихся с рисками учебной неуспешности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классов, в которых более 30% обучающихся из малообеспеченных семей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56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570514"/>
                  </a:ext>
                </a:extLst>
              </a:tr>
              <a:tr h="131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Доля обучающихся, которым учителя рекомендуют дополнительные занятия с целью ликвидации отставания от учебной программы 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35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40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191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9418</TotalTime>
  <Words>1227</Words>
  <Application>Microsoft Office PowerPoint</Application>
  <PresentationFormat>Широкоэкранный</PresentationFormat>
  <Paragraphs>332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Aldhabi</vt:lpstr>
      <vt:lpstr>Arial</vt:lpstr>
      <vt:lpstr>Calibri</vt:lpstr>
      <vt:lpstr>Calibri Light</vt:lpstr>
      <vt:lpstr>Franklin Gothic Demi</vt:lpstr>
      <vt:lpstr>Times New Roman</vt:lpstr>
      <vt:lpstr>Wingdings</vt:lpstr>
      <vt:lpstr>Тема Office</vt:lpstr>
      <vt:lpstr>Презентация PowerPoint</vt:lpstr>
      <vt:lpstr>Рисковый профиль в ШНОР (ПРИМЕР)</vt:lpstr>
      <vt:lpstr>РАСЧЕТ ПАРАМЕТРОВ ОЦЕНКИ РИСКОВОГО ПРОФИЛЯ ШКОЛЫ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Рисковый профиль школы (параметры)</vt:lpstr>
      <vt:lpstr>Контрольные точки антирисковых мер</vt:lpstr>
      <vt:lpstr>Памятка школы</vt:lpstr>
      <vt:lpstr>Памятка куратора</vt:lpstr>
      <vt:lpstr>Шаблон самодиагностики</vt:lpstr>
      <vt:lpstr>БЛАГОДАРИМ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Muhammad</cp:lastModifiedBy>
  <cp:revision>586</cp:revision>
  <cp:lastPrinted>2020-06-01T10:54:01Z</cp:lastPrinted>
  <dcterms:created xsi:type="dcterms:W3CDTF">2015-08-26T09:18:47Z</dcterms:created>
  <dcterms:modified xsi:type="dcterms:W3CDTF">2023-12-12T09:27:50Z</dcterms:modified>
</cp:coreProperties>
</file>