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72" r:id="rId5"/>
    <p:sldId id="275" r:id="rId6"/>
    <p:sldId id="271" r:id="rId7"/>
    <p:sldId id="273" r:id="rId8"/>
    <p:sldId id="274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FE9EF-6E62-4CC8-9D50-909E059E0BD0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7149DB62-FE9F-47D4-8010-CA033E358677}">
      <dgm:prSet phldrT="[Текст]"/>
      <dgm:spPr/>
      <dgm:t>
        <a:bodyPr/>
        <a:lstStyle/>
        <a:p>
          <a:pPr algn="l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Задание основной части считается выполненным, если учащийся получил за него 1 балл из 1 или 2 возможных баллов, заложенных в критериях оценивания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F41FF8-C517-45EF-958A-21333B029543}" type="parTrans" cxnId="{8B71B699-0527-4914-B4BC-677311A7B20A}">
      <dgm:prSet/>
      <dgm:spPr/>
      <dgm:t>
        <a:bodyPr/>
        <a:lstStyle/>
        <a:p>
          <a:endParaRPr lang="ru-RU"/>
        </a:p>
      </dgm:t>
    </dgm:pt>
    <dgm:pt modelId="{CDAA84EE-6415-4307-83B2-D5374EE43D57}" type="sibTrans" cxnId="{8B71B699-0527-4914-B4BC-677311A7B20A}">
      <dgm:prSet/>
      <dgm:spPr/>
      <dgm:t>
        <a:bodyPr/>
        <a:lstStyle/>
        <a:p>
          <a:endParaRPr lang="ru-RU"/>
        </a:p>
      </dgm:t>
    </dgm:pt>
    <dgm:pt modelId="{737FC3F3-D5A9-4F0C-A20D-46FCF41D61FD}">
      <dgm:prSet phldrT="[Текст]"/>
      <dgm:spPr/>
      <dgm:t>
        <a:bodyPr/>
        <a:lstStyle/>
        <a:p>
          <a:pPr algn="l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Задания дополнительной части работы оцениваются, если обучающийся верно выполнил все задания базового уровня.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B63C41-0B05-4960-B4D9-9F95F2C894BB}" type="parTrans" cxnId="{F61F88AD-1E0F-4C35-A1FA-8315472B95E5}">
      <dgm:prSet/>
      <dgm:spPr/>
      <dgm:t>
        <a:bodyPr/>
        <a:lstStyle/>
        <a:p>
          <a:endParaRPr lang="ru-RU"/>
        </a:p>
      </dgm:t>
    </dgm:pt>
    <dgm:pt modelId="{3DBD52FA-2BB7-4747-A6B5-755153E68ED8}" type="sibTrans" cxnId="{F61F88AD-1E0F-4C35-A1FA-8315472B95E5}">
      <dgm:prSet/>
      <dgm:spPr/>
      <dgm:t>
        <a:bodyPr/>
        <a:lstStyle/>
        <a:p>
          <a:endParaRPr lang="ru-RU"/>
        </a:p>
      </dgm:t>
    </dgm:pt>
    <dgm:pt modelId="{417D6F2E-93D7-48D5-92A6-CB93F3C04F8A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Баллы за выполнение основной части и дополнительной части работы не суммируются.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0AB1F6-7BF0-4CAB-9DD2-C926D8623871}" type="parTrans" cxnId="{90EBC9B2-FD1D-4939-9FA9-1971CA111E74}">
      <dgm:prSet/>
      <dgm:spPr/>
      <dgm:t>
        <a:bodyPr/>
        <a:lstStyle/>
        <a:p>
          <a:endParaRPr lang="ru-RU"/>
        </a:p>
      </dgm:t>
    </dgm:pt>
    <dgm:pt modelId="{7F0F286B-19CB-4ED7-921E-DA11250A3CFD}" type="sibTrans" cxnId="{90EBC9B2-FD1D-4939-9FA9-1971CA111E74}">
      <dgm:prSet/>
      <dgm:spPr/>
      <dgm:t>
        <a:bodyPr/>
        <a:lstStyle/>
        <a:p>
          <a:endParaRPr lang="ru-RU"/>
        </a:p>
      </dgm:t>
    </dgm:pt>
    <dgm:pt modelId="{0D4131E5-EA19-44FC-B39B-9CA4EFA104F5}" type="pres">
      <dgm:prSet presAssocID="{6B2FE9EF-6E62-4CC8-9D50-909E059E0BD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50DBE3D-130C-4D7E-AB57-3C9BF9A5A8BB}" type="pres">
      <dgm:prSet presAssocID="{6B2FE9EF-6E62-4CC8-9D50-909E059E0BD0}" presName="Name1" presStyleCnt="0"/>
      <dgm:spPr/>
    </dgm:pt>
    <dgm:pt modelId="{C546F0ED-E58F-43D3-B466-2563FAC8CD88}" type="pres">
      <dgm:prSet presAssocID="{6B2FE9EF-6E62-4CC8-9D50-909E059E0BD0}" presName="cycle" presStyleCnt="0"/>
      <dgm:spPr/>
    </dgm:pt>
    <dgm:pt modelId="{6759C3B1-8633-462E-9433-99EFE13F361A}" type="pres">
      <dgm:prSet presAssocID="{6B2FE9EF-6E62-4CC8-9D50-909E059E0BD0}" presName="srcNode" presStyleLbl="node1" presStyleIdx="0" presStyleCnt="3"/>
      <dgm:spPr/>
    </dgm:pt>
    <dgm:pt modelId="{48905116-24B8-4B8F-B2EE-E40445E2406F}" type="pres">
      <dgm:prSet presAssocID="{6B2FE9EF-6E62-4CC8-9D50-909E059E0BD0}" presName="conn" presStyleLbl="parChTrans1D2" presStyleIdx="0" presStyleCnt="1"/>
      <dgm:spPr/>
      <dgm:t>
        <a:bodyPr/>
        <a:lstStyle/>
        <a:p>
          <a:endParaRPr lang="ru-RU"/>
        </a:p>
      </dgm:t>
    </dgm:pt>
    <dgm:pt modelId="{1540EE76-9C9D-4EF7-AE2E-4A3608E41A48}" type="pres">
      <dgm:prSet presAssocID="{6B2FE9EF-6E62-4CC8-9D50-909E059E0BD0}" presName="extraNode" presStyleLbl="node1" presStyleIdx="0" presStyleCnt="3"/>
      <dgm:spPr/>
    </dgm:pt>
    <dgm:pt modelId="{A7559E08-9CE8-4D18-9E55-325E4444F962}" type="pres">
      <dgm:prSet presAssocID="{6B2FE9EF-6E62-4CC8-9D50-909E059E0BD0}" presName="dstNode" presStyleLbl="node1" presStyleIdx="0" presStyleCnt="3"/>
      <dgm:spPr/>
    </dgm:pt>
    <dgm:pt modelId="{281C8516-DDB0-497A-84D2-477039D28B33}" type="pres">
      <dgm:prSet presAssocID="{7149DB62-FE9F-47D4-8010-CA033E35867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55ABF-7D2B-43FC-B26A-4044225561C3}" type="pres">
      <dgm:prSet presAssocID="{7149DB62-FE9F-47D4-8010-CA033E358677}" presName="accent_1" presStyleCnt="0"/>
      <dgm:spPr/>
    </dgm:pt>
    <dgm:pt modelId="{CC0A6F44-AE97-40CE-83D4-94CAE8A5A5C9}" type="pres">
      <dgm:prSet presAssocID="{7149DB62-FE9F-47D4-8010-CA033E358677}" presName="accentRepeatNode" presStyleLbl="solidFgAcc1" presStyleIdx="0" presStyleCnt="3" custScaleX="91367" custScaleY="86578"/>
      <dgm:spPr/>
      <dgm:t>
        <a:bodyPr/>
        <a:lstStyle/>
        <a:p>
          <a:endParaRPr lang="ru-RU"/>
        </a:p>
      </dgm:t>
    </dgm:pt>
    <dgm:pt modelId="{6EE3A696-15E7-4296-9D27-939E1A161E75}" type="pres">
      <dgm:prSet presAssocID="{737FC3F3-D5A9-4F0C-A20D-46FCF41D61F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AF8F6-BFC8-41CA-8466-8B4DFDA761AD}" type="pres">
      <dgm:prSet presAssocID="{737FC3F3-D5A9-4F0C-A20D-46FCF41D61FD}" presName="accent_2" presStyleCnt="0"/>
      <dgm:spPr/>
    </dgm:pt>
    <dgm:pt modelId="{6C53904D-A23B-480C-839C-4958F7A0DC15}" type="pres">
      <dgm:prSet presAssocID="{737FC3F3-D5A9-4F0C-A20D-46FCF41D61FD}" presName="accentRepeatNode" presStyleLbl="solidFgAcc1" presStyleIdx="1" presStyleCnt="3" custScaleX="87285" custScaleY="88231"/>
      <dgm:spPr/>
      <dgm:t>
        <a:bodyPr/>
        <a:lstStyle/>
        <a:p>
          <a:endParaRPr lang="ru-RU"/>
        </a:p>
      </dgm:t>
    </dgm:pt>
    <dgm:pt modelId="{E501C4E0-7D80-48C9-8690-F9816985FFD3}" type="pres">
      <dgm:prSet presAssocID="{417D6F2E-93D7-48D5-92A6-CB93F3C04F8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93702-F8BF-4494-BB0C-4735B6057A63}" type="pres">
      <dgm:prSet presAssocID="{417D6F2E-93D7-48D5-92A6-CB93F3C04F8A}" presName="accent_3" presStyleCnt="0"/>
      <dgm:spPr/>
    </dgm:pt>
    <dgm:pt modelId="{910502CD-BAF7-4F29-B12D-41CC0A83B436}" type="pres">
      <dgm:prSet presAssocID="{417D6F2E-93D7-48D5-92A6-CB93F3C04F8A}" presName="accentRepeatNode" presStyleLbl="solidFgAcc1" presStyleIdx="2" presStyleCnt="3" custScaleX="91201" custScaleY="89885"/>
      <dgm:spPr/>
      <dgm:t>
        <a:bodyPr/>
        <a:lstStyle/>
        <a:p>
          <a:endParaRPr lang="ru-RU"/>
        </a:p>
      </dgm:t>
    </dgm:pt>
  </dgm:ptLst>
  <dgm:cxnLst>
    <dgm:cxn modelId="{1035868D-9BB1-4748-8FDD-CE4821B87945}" type="presOf" srcId="{417D6F2E-93D7-48D5-92A6-CB93F3C04F8A}" destId="{E501C4E0-7D80-48C9-8690-F9816985FFD3}" srcOrd="0" destOrd="0" presId="urn:microsoft.com/office/officeart/2008/layout/VerticalCurvedList"/>
    <dgm:cxn modelId="{F01C03BC-FCB0-45BD-9B19-42EBED4E9D30}" type="presOf" srcId="{737FC3F3-D5A9-4F0C-A20D-46FCF41D61FD}" destId="{6EE3A696-15E7-4296-9D27-939E1A161E75}" srcOrd="0" destOrd="0" presId="urn:microsoft.com/office/officeart/2008/layout/VerticalCurvedList"/>
    <dgm:cxn modelId="{56C0B47E-697C-4BA7-8A09-40C3883AFDD9}" type="presOf" srcId="{CDAA84EE-6415-4307-83B2-D5374EE43D57}" destId="{48905116-24B8-4B8F-B2EE-E40445E2406F}" srcOrd="0" destOrd="0" presId="urn:microsoft.com/office/officeart/2008/layout/VerticalCurvedList"/>
    <dgm:cxn modelId="{E5751E45-AC52-45B5-AAAD-3269E78758CE}" type="presOf" srcId="{7149DB62-FE9F-47D4-8010-CA033E358677}" destId="{281C8516-DDB0-497A-84D2-477039D28B33}" srcOrd="0" destOrd="0" presId="urn:microsoft.com/office/officeart/2008/layout/VerticalCurvedList"/>
    <dgm:cxn modelId="{8B71B699-0527-4914-B4BC-677311A7B20A}" srcId="{6B2FE9EF-6E62-4CC8-9D50-909E059E0BD0}" destId="{7149DB62-FE9F-47D4-8010-CA033E358677}" srcOrd="0" destOrd="0" parTransId="{E7F41FF8-C517-45EF-958A-21333B029543}" sibTransId="{CDAA84EE-6415-4307-83B2-D5374EE43D57}"/>
    <dgm:cxn modelId="{F61F88AD-1E0F-4C35-A1FA-8315472B95E5}" srcId="{6B2FE9EF-6E62-4CC8-9D50-909E059E0BD0}" destId="{737FC3F3-D5A9-4F0C-A20D-46FCF41D61FD}" srcOrd="1" destOrd="0" parTransId="{76B63C41-0B05-4960-B4D9-9F95F2C894BB}" sibTransId="{3DBD52FA-2BB7-4747-A6B5-755153E68ED8}"/>
    <dgm:cxn modelId="{29035404-0EA3-4BD5-A105-E7B03A0B633B}" type="presOf" srcId="{6B2FE9EF-6E62-4CC8-9D50-909E059E0BD0}" destId="{0D4131E5-EA19-44FC-B39B-9CA4EFA104F5}" srcOrd="0" destOrd="0" presId="urn:microsoft.com/office/officeart/2008/layout/VerticalCurvedList"/>
    <dgm:cxn modelId="{90EBC9B2-FD1D-4939-9FA9-1971CA111E74}" srcId="{6B2FE9EF-6E62-4CC8-9D50-909E059E0BD0}" destId="{417D6F2E-93D7-48D5-92A6-CB93F3C04F8A}" srcOrd="2" destOrd="0" parTransId="{0E0AB1F6-7BF0-4CAB-9DD2-C926D8623871}" sibTransId="{7F0F286B-19CB-4ED7-921E-DA11250A3CFD}"/>
    <dgm:cxn modelId="{EB4BB0A8-A7A8-4B6F-BF00-B1E385521A02}" type="presParOf" srcId="{0D4131E5-EA19-44FC-B39B-9CA4EFA104F5}" destId="{E50DBE3D-130C-4D7E-AB57-3C9BF9A5A8BB}" srcOrd="0" destOrd="0" presId="urn:microsoft.com/office/officeart/2008/layout/VerticalCurvedList"/>
    <dgm:cxn modelId="{62D830AF-7C68-4D9E-BE8E-63F9C42F6D65}" type="presParOf" srcId="{E50DBE3D-130C-4D7E-AB57-3C9BF9A5A8BB}" destId="{C546F0ED-E58F-43D3-B466-2563FAC8CD88}" srcOrd="0" destOrd="0" presId="urn:microsoft.com/office/officeart/2008/layout/VerticalCurvedList"/>
    <dgm:cxn modelId="{CEDB20DB-3050-4621-A638-D3000D4DE85D}" type="presParOf" srcId="{C546F0ED-E58F-43D3-B466-2563FAC8CD88}" destId="{6759C3B1-8633-462E-9433-99EFE13F361A}" srcOrd="0" destOrd="0" presId="urn:microsoft.com/office/officeart/2008/layout/VerticalCurvedList"/>
    <dgm:cxn modelId="{A49ABB56-D367-4E0D-B0D9-5FBAA2B3FE27}" type="presParOf" srcId="{C546F0ED-E58F-43D3-B466-2563FAC8CD88}" destId="{48905116-24B8-4B8F-B2EE-E40445E2406F}" srcOrd="1" destOrd="0" presId="urn:microsoft.com/office/officeart/2008/layout/VerticalCurvedList"/>
    <dgm:cxn modelId="{10A51557-29DB-44E6-9710-7ACE657B6241}" type="presParOf" srcId="{C546F0ED-E58F-43D3-B466-2563FAC8CD88}" destId="{1540EE76-9C9D-4EF7-AE2E-4A3608E41A48}" srcOrd="2" destOrd="0" presId="urn:microsoft.com/office/officeart/2008/layout/VerticalCurvedList"/>
    <dgm:cxn modelId="{23B8DD03-8855-4422-89DF-C12B44654735}" type="presParOf" srcId="{C546F0ED-E58F-43D3-B466-2563FAC8CD88}" destId="{A7559E08-9CE8-4D18-9E55-325E4444F962}" srcOrd="3" destOrd="0" presId="urn:microsoft.com/office/officeart/2008/layout/VerticalCurvedList"/>
    <dgm:cxn modelId="{AD85FB92-E8E1-4D3D-8A39-1D650DF2319C}" type="presParOf" srcId="{E50DBE3D-130C-4D7E-AB57-3C9BF9A5A8BB}" destId="{281C8516-DDB0-497A-84D2-477039D28B33}" srcOrd="1" destOrd="0" presId="urn:microsoft.com/office/officeart/2008/layout/VerticalCurvedList"/>
    <dgm:cxn modelId="{855CBD0B-8269-4C46-87EA-A943980152B6}" type="presParOf" srcId="{E50DBE3D-130C-4D7E-AB57-3C9BF9A5A8BB}" destId="{C1855ABF-7D2B-43FC-B26A-4044225561C3}" srcOrd="2" destOrd="0" presId="urn:microsoft.com/office/officeart/2008/layout/VerticalCurvedList"/>
    <dgm:cxn modelId="{7923D417-5FB9-43C8-A025-8C75D53506AA}" type="presParOf" srcId="{C1855ABF-7D2B-43FC-B26A-4044225561C3}" destId="{CC0A6F44-AE97-40CE-83D4-94CAE8A5A5C9}" srcOrd="0" destOrd="0" presId="urn:microsoft.com/office/officeart/2008/layout/VerticalCurvedList"/>
    <dgm:cxn modelId="{ABC450C3-662C-42B8-8273-74A0DE35020A}" type="presParOf" srcId="{E50DBE3D-130C-4D7E-AB57-3C9BF9A5A8BB}" destId="{6EE3A696-15E7-4296-9D27-939E1A161E75}" srcOrd="3" destOrd="0" presId="urn:microsoft.com/office/officeart/2008/layout/VerticalCurvedList"/>
    <dgm:cxn modelId="{841CD744-DF18-4643-B7BB-A4430F2990D3}" type="presParOf" srcId="{E50DBE3D-130C-4D7E-AB57-3C9BF9A5A8BB}" destId="{1B5AF8F6-BFC8-41CA-8466-8B4DFDA761AD}" srcOrd="4" destOrd="0" presId="urn:microsoft.com/office/officeart/2008/layout/VerticalCurvedList"/>
    <dgm:cxn modelId="{8536D486-E6C2-4669-AF68-81448AD41AC3}" type="presParOf" srcId="{1B5AF8F6-BFC8-41CA-8466-8B4DFDA761AD}" destId="{6C53904D-A23B-480C-839C-4958F7A0DC15}" srcOrd="0" destOrd="0" presId="urn:microsoft.com/office/officeart/2008/layout/VerticalCurvedList"/>
    <dgm:cxn modelId="{B1F44AD8-B99F-4DED-86C3-45A1BD6627D8}" type="presParOf" srcId="{E50DBE3D-130C-4D7E-AB57-3C9BF9A5A8BB}" destId="{E501C4E0-7D80-48C9-8690-F9816985FFD3}" srcOrd="5" destOrd="0" presId="urn:microsoft.com/office/officeart/2008/layout/VerticalCurvedList"/>
    <dgm:cxn modelId="{BAB818C6-E125-4BA0-97F6-5D1670B538C5}" type="presParOf" srcId="{E50DBE3D-130C-4D7E-AB57-3C9BF9A5A8BB}" destId="{A8A93702-F8BF-4494-BB0C-4735B6057A63}" srcOrd="6" destOrd="0" presId="urn:microsoft.com/office/officeart/2008/layout/VerticalCurvedList"/>
    <dgm:cxn modelId="{2D3D2B0F-169F-4827-9D70-8CF5E4F62E62}" type="presParOf" srcId="{A8A93702-F8BF-4494-BB0C-4735B6057A63}" destId="{910502CD-BAF7-4F29-B12D-41CC0A83B43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BA375-0006-4F44-BF1E-45BD334B8E0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6B6402-5074-4E79-AAE9-DB1F90235331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just"/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Электронный протокол «Проверка результатов диагностических работ»</a:t>
          </a:r>
          <a:endParaRPr lang="ru-RU" sz="3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E6B9F1-5DB1-4F0D-8A4C-DFCFF6AB8FA5}" type="parTrans" cxnId="{206DFEF6-534D-4503-A5A4-58F4BF290323}">
      <dgm:prSet/>
      <dgm:spPr/>
      <dgm:t>
        <a:bodyPr/>
        <a:lstStyle/>
        <a:p>
          <a:endParaRPr lang="ru-RU"/>
        </a:p>
      </dgm:t>
    </dgm:pt>
    <dgm:pt modelId="{473ADD29-482C-4762-A586-F59564AE510E}" type="sibTrans" cxnId="{206DFEF6-534D-4503-A5A4-58F4BF290323}">
      <dgm:prSet/>
      <dgm:spPr>
        <a:solidFill>
          <a:srgbClr val="A40000"/>
        </a:solidFill>
      </dgm:spPr>
      <dgm:t>
        <a:bodyPr/>
        <a:lstStyle/>
        <a:p>
          <a:endParaRPr lang="ru-RU"/>
        </a:p>
      </dgm:t>
    </dgm:pt>
    <dgm:pt modelId="{A998298A-0CEA-41C3-8363-C7119BA60817}">
      <dgm:prSet phldrT="[Текст]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Электронный протокол «Статистика по уровням обученности»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C13707-13F2-4532-96E6-73A567402676}" type="sibTrans" cxnId="{59E5FBB2-B512-4EA5-B92D-94D588C5F28D}">
      <dgm:prSet/>
      <dgm:spPr>
        <a:solidFill>
          <a:srgbClr val="A40000"/>
        </a:solidFill>
      </dgm:spPr>
      <dgm:t>
        <a:bodyPr/>
        <a:lstStyle/>
        <a:p>
          <a:endParaRPr lang="ru-RU"/>
        </a:p>
      </dgm:t>
    </dgm:pt>
    <dgm:pt modelId="{7AA99B80-933F-47E2-B223-DEA3505C5005}" type="parTrans" cxnId="{59E5FBB2-B512-4EA5-B92D-94D588C5F28D}">
      <dgm:prSet/>
      <dgm:spPr/>
      <dgm:t>
        <a:bodyPr/>
        <a:lstStyle/>
        <a:p>
          <a:endParaRPr lang="ru-RU"/>
        </a:p>
      </dgm:t>
    </dgm:pt>
    <dgm:pt modelId="{7BB6A4E9-943D-43B3-BC9A-99AA2508E584}" type="pres">
      <dgm:prSet presAssocID="{F81BA375-0006-4F44-BF1E-45BD334B8E0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2B2486-332B-496A-9488-1399D1AFEC92}" type="pres">
      <dgm:prSet presAssocID="{F81BA375-0006-4F44-BF1E-45BD334B8E02}" presName="dummyMaxCanvas" presStyleCnt="0">
        <dgm:presLayoutVars/>
      </dgm:prSet>
      <dgm:spPr/>
    </dgm:pt>
    <dgm:pt modelId="{011D6A47-2CEE-4ECB-A366-73A83B843307}" type="pres">
      <dgm:prSet presAssocID="{F81BA375-0006-4F44-BF1E-45BD334B8E02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8BBBB-29C8-4663-95D7-AE6631450E4F}" type="pres">
      <dgm:prSet presAssocID="{F81BA375-0006-4F44-BF1E-45BD334B8E02}" presName="TwoNodes_2" presStyleLbl="node1" presStyleIdx="1" presStyleCnt="2" custScaleX="109863" custLinFactNeighborX="-1946" custLinFactNeighborY="14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855A27-F5BE-4D07-8AF5-75DF8DA2CA38}" type="pres">
      <dgm:prSet presAssocID="{F81BA375-0006-4F44-BF1E-45BD334B8E02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F8009-7F85-443D-AE95-7980E61D5AE5}" type="pres">
      <dgm:prSet presAssocID="{F81BA375-0006-4F44-BF1E-45BD334B8E0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0479C-D847-47DE-BCAD-AC8A6B1904FE}" type="pres">
      <dgm:prSet presAssocID="{F81BA375-0006-4F44-BF1E-45BD334B8E0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01B05A-C671-4B3B-B16A-8FB0A051B1FE}" type="presOf" srcId="{8B6B6402-5074-4E79-AAE9-DB1F90235331}" destId="{466F8009-7F85-443D-AE95-7980E61D5AE5}" srcOrd="1" destOrd="0" presId="urn:microsoft.com/office/officeart/2005/8/layout/vProcess5"/>
    <dgm:cxn modelId="{57F7F774-0574-46AA-A0B0-ED41F81447A2}" type="presOf" srcId="{A998298A-0CEA-41C3-8363-C7119BA60817}" destId="{0AC8BBBB-29C8-4663-95D7-AE6631450E4F}" srcOrd="0" destOrd="0" presId="urn:microsoft.com/office/officeart/2005/8/layout/vProcess5"/>
    <dgm:cxn modelId="{AF9D1B79-BE0C-4438-A396-6909360C6A39}" type="presOf" srcId="{F81BA375-0006-4F44-BF1E-45BD334B8E02}" destId="{7BB6A4E9-943D-43B3-BC9A-99AA2508E584}" srcOrd="0" destOrd="0" presId="urn:microsoft.com/office/officeart/2005/8/layout/vProcess5"/>
    <dgm:cxn modelId="{89882063-58A3-47A8-BD00-A38A63B86CC4}" type="presOf" srcId="{8B6B6402-5074-4E79-AAE9-DB1F90235331}" destId="{011D6A47-2CEE-4ECB-A366-73A83B843307}" srcOrd="0" destOrd="0" presId="urn:microsoft.com/office/officeart/2005/8/layout/vProcess5"/>
    <dgm:cxn modelId="{59E5FBB2-B512-4EA5-B92D-94D588C5F28D}" srcId="{F81BA375-0006-4F44-BF1E-45BD334B8E02}" destId="{A998298A-0CEA-41C3-8363-C7119BA60817}" srcOrd="1" destOrd="0" parTransId="{7AA99B80-933F-47E2-B223-DEA3505C5005}" sibTransId="{5AC13707-13F2-4532-96E6-73A567402676}"/>
    <dgm:cxn modelId="{206DFEF6-534D-4503-A5A4-58F4BF290323}" srcId="{F81BA375-0006-4F44-BF1E-45BD334B8E02}" destId="{8B6B6402-5074-4E79-AAE9-DB1F90235331}" srcOrd="0" destOrd="0" parTransId="{A2E6B9F1-5DB1-4F0D-8A4C-DFCFF6AB8FA5}" sibTransId="{473ADD29-482C-4762-A586-F59564AE510E}"/>
    <dgm:cxn modelId="{79F2C8ED-87C5-4D5B-8B1F-B3A3DDF47857}" type="presOf" srcId="{A998298A-0CEA-41C3-8363-C7119BA60817}" destId="{E550479C-D847-47DE-BCAD-AC8A6B1904FE}" srcOrd="1" destOrd="0" presId="urn:microsoft.com/office/officeart/2005/8/layout/vProcess5"/>
    <dgm:cxn modelId="{8BDE10D4-66BE-4E5A-BBBD-09CDF1C97FE8}" type="presOf" srcId="{473ADD29-482C-4762-A586-F59564AE510E}" destId="{9E855A27-F5BE-4D07-8AF5-75DF8DA2CA38}" srcOrd="0" destOrd="0" presId="urn:microsoft.com/office/officeart/2005/8/layout/vProcess5"/>
    <dgm:cxn modelId="{6C671897-768C-4289-AA55-9153EB928788}" type="presParOf" srcId="{7BB6A4E9-943D-43B3-BC9A-99AA2508E584}" destId="{292B2486-332B-496A-9488-1399D1AFEC92}" srcOrd="0" destOrd="0" presId="urn:microsoft.com/office/officeart/2005/8/layout/vProcess5"/>
    <dgm:cxn modelId="{D3607D42-8765-476B-9AFD-A332D87887BA}" type="presParOf" srcId="{7BB6A4E9-943D-43B3-BC9A-99AA2508E584}" destId="{011D6A47-2CEE-4ECB-A366-73A83B843307}" srcOrd="1" destOrd="0" presId="urn:microsoft.com/office/officeart/2005/8/layout/vProcess5"/>
    <dgm:cxn modelId="{8A01C1C9-FBDD-42E0-8F97-6F78EAD46410}" type="presParOf" srcId="{7BB6A4E9-943D-43B3-BC9A-99AA2508E584}" destId="{0AC8BBBB-29C8-4663-95D7-AE6631450E4F}" srcOrd="2" destOrd="0" presId="urn:microsoft.com/office/officeart/2005/8/layout/vProcess5"/>
    <dgm:cxn modelId="{B7810CE8-A631-4A06-8EC7-C074BAE72F56}" type="presParOf" srcId="{7BB6A4E9-943D-43B3-BC9A-99AA2508E584}" destId="{9E855A27-F5BE-4D07-8AF5-75DF8DA2CA38}" srcOrd="3" destOrd="0" presId="urn:microsoft.com/office/officeart/2005/8/layout/vProcess5"/>
    <dgm:cxn modelId="{11C422DD-28BE-48C3-9943-5035F3A1DA82}" type="presParOf" srcId="{7BB6A4E9-943D-43B3-BC9A-99AA2508E584}" destId="{466F8009-7F85-443D-AE95-7980E61D5AE5}" srcOrd="4" destOrd="0" presId="urn:microsoft.com/office/officeart/2005/8/layout/vProcess5"/>
    <dgm:cxn modelId="{8C824855-96A1-4B03-BFC9-E513B917E6F0}" type="presParOf" srcId="{7BB6A4E9-943D-43B3-BC9A-99AA2508E584}" destId="{E550479C-D847-47DE-BCAD-AC8A6B1904F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05116-24B8-4B8F-B2EE-E40445E2406F}">
      <dsp:nvSpPr>
        <dsp:cNvPr id="0" name=""/>
        <dsp:cNvSpPr/>
      </dsp:nvSpPr>
      <dsp:spPr>
        <a:xfrm>
          <a:off x="-5693190" y="-871462"/>
          <a:ext cx="6778176" cy="6778176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C8516-DDB0-497A-84D2-477039D28B33}">
      <dsp:nvSpPr>
        <dsp:cNvPr id="0" name=""/>
        <dsp:cNvSpPr/>
      </dsp:nvSpPr>
      <dsp:spPr>
        <a:xfrm>
          <a:off x="697852" y="503525"/>
          <a:ext cx="9189871" cy="1007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34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Задание основной части считается выполненным, если учащийся получил за него 1 балл из 1 или 2 возможных баллов, заложенных в критериях оценивания 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7852" y="503525"/>
        <a:ext cx="9189871" cy="1007050"/>
      </dsp:txXfrm>
    </dsp:sp>
    <dsp:sp modelId="{CC0A6F44-AE97-40CE-83D4-94CAE8A5A5C9}">
      <dsp:nvSpPr>
        <dsp:cNvPr id="0" name=""/>
        <dsp:cNvSpPr/>
      </dsp:nvSpPr>
      <dsp:spPr>
        <a:xfrm>
          <a:off x="122783" y="462122"/>
          <a:ext cx="1150139" cy="1089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3A696-15E7-4296-9D27-939E1A161E75}">
      <dsp:nvSpPr>
        <dsp:cNvPr id="0" name=""/>
        <dsp:cNvSpPr/>
      </dsp:nvSpPr>
      <dsp:spPr>
        <a:xfrm>
          <a:off x="1063915" y="2014099"/>
          <a:ext cx="8823809" cy="1007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34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Задания дополнительной части работы оцениваются, если обучающийся верно выполнил все задания базового уровня.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63915" y="2014099"/>
        <a:ext cx="8823809" cy="1007050"/>
      </dsp:txXfrm>
    </dsp:sp>
    <dsp:sp modelId="{6C53904D-A23B-480C-839C-4958F7A0DC15}">
      <dsp:nvSpPr>
        <dsp:cNvPr id="0" name=""/>
        <dsp:cNvSpPr/>
      </dsp:nvSpPr>
      <dsp:spPr>
        <a:xfrm>
          <a:off x="514538" y="1962293"/>
          <a:ext cx="1098754" cy="11106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1C4E0-7D80-48C9-8690-F9816985FFD3}">
      <dsp:nvSpPr>
        <dsp:cNvPr id="0" name=""/>
        <dsp:cNvSpPr/>
      </dsp:nvSpPr>
      <dsp:spPr>
        <a:xfrm>
          <a:off x="697852" y="3524675"/>
          <a:ext cx="9189871" cy="1007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34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Баллы за выполнение основной части и дополнительной части работы не суммируются.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7852" y="3524675"/>
        <a:ext cx="9189871" cy="1007050"/>
      </dsp:txXfrm>
    </dsp:sp>
    <dsp:sp modelId="{910502CD-BAF7-4F29-B12D-41CC0A83B436}">
      <dsp:nvSpPr>
        <dsp:cNvPr id="0" name=""/>
        <dsp:cNvSpPr/>
      </dsp:nvSpPr>
      <dsp:spPr>
        <a:xfrm>
          <a:off x="123827" y="3462458"/>
          <a:ext cx="1148049" cy="11314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D6A47-2CEE-4ECB-A366-73A83B843307}">
      <dsp:nvSpPr>
        <dsp:cNvPr id="0" name=""/>
        <dsp:cNvSpPr/>
      </dsp:nvSpPr>
      <dsp:spPr>
        <a:xfrm>
          <a:off x="-217966" y="0"/>
          <a:ext cx="8839756" cy="1958102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Электронный протокол «Проверка результатов диагностических работ»</a:t>
          </a:r>
          <a:endParaRPr lang="ru-RU" sz="3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160615" y="57351"/>
        <a:ext cx="6815904" cy="1843400"/>
      </dsp:txXfrm>
    </dsp:sp>
    <dsp:sp modelId="{0AC8BBBB-29C8-4663-95D7-AE6631450E4F}">
      <dsp:nvSpPr>
        <dsp:cNvPr id="0" name=""/>
        <dsp:cNvSpPr/>
      </dsp:nvSpPr>
      <dsp:spPr>
        <a:xfrm>
          <a:off x="734036" y="2393235"/>
          <a:ext cx="9711621" cy="1958102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Электронный протокол «Статистика по уровням обученности»</a:t>
          </a:r>
          <a:endParaRPr lang="ru-RU" sz="3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91387" y="2450586"/>
        <a:ext cx="6484804" cy="1843400"/>
      </dsp:txXfrm>
    </dsp:sp>
    <dsp:sp modelId="{9E855A27-F5BE-4D07-8AF5-75DF8DA2CA38}">
      <dsp:nvSpPr>
        <dsp:cNvPr id="0" name=""/>
        <dsp:cNvSpPr/>
      </dsp:nvSpPr>
      <dsp:spPr>
        <a:xfrm>
          <a:off x="734902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rgbClr val="A40000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635395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9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0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28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76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3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5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9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5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7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A9F1-FB2E-496E-835E-0B6749A4DD69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75F49-EC97-49E7-9972-FE272C5EC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22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1350963" y="2305050"/>
            <a:ext cx="9144000" cy="2165350"/>
          </a:xfrm>
        </p:spPr>
        <p:txBody>
          <a:bodyPr/>
          <a:lstStyle/>
          <a:p>
            <a:pPr eaLnBrk="1" hangingPunct="1"/>
            <a:r>
              <a:rPr lang="ru-RU" altLang="ru-RU" sz="4800" smtClean="0"/>
              <a:t> </a:t>
            </a:r>
            <a:br>
              <a:rPr lang="ru-RU" altLang="ru-RU" sz="4800" smtClean="0"/>
            </a:br>
            <a:endParaRPr lang="ru-RU" altLang="ru-RU" sz="4800" smtClean="0"/>
          </a:p>
        </p:txBody>
      </p:sp>
      <p:sp>
        <p:nvSpPr>
          <p:cNvPr id="6147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79834" y="2082297"/>
            <a:ext cx="11280617" cy="3456569"/>
          </a:xfrm>
        </p:spPr>
        <p:txBody>
          <a:bodyPr>
            <a:normAutofit/>
          </a:bodyPr>
          <a:lstStyle/>
          <a:p>
            <a:pPr marL="192088" indent="-11113" defTabSz="442913">
              <a:spcAft>
                <a:spcPts val="0"/>
              </a:spcAft>
            </a:pPr>
            <a:endParaRPr lang="ru-RU" sz="30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92088" indent="-11113" defTabSz="442913">
              <a:lnSpc>
                <a:spcPct val="100000"/>
              </a:lnSpc>
              <a:spcAft>
                <a:spcPts val="0"/>
              </a:spcAft>
            </a:pPr>
            <a:r>
              <a:rPr lang="ru-RU" sz="3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Диагностика</a:t>
            </a:r>
            <a:r>
              <a:rPr lang="ru-RU" sz="3000" b="1" spc="16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учебных</a:t>
            </a:r>
            <a:r>
              <a:rPr lang="ru-RU" sz="3000" b="1" spc="10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достижений</a:t>
            </a:r>
            <a:r>
              <a:rPr lang="ru-RU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</a:t>
            </a:r>
            <a:r>
              <a:rPr lang="ru-RU" sz="3000" b="1" spc="29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192088" indent="-11113" defTabSz="442913">
              <a:lnSpc>
                <a:spcPct val="100000"/>
              </a:lnSpc>
              <a:spcAft>
                <a:spcPts val="0"/>
              </a:spcAft>
            </a:pPr>
            <a:r>
              <a:rPr lang="ru-RU" sz="3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ru-RU" sz="3000" b="1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ru-RU" sz="3000" b="1" spc="7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3000" b="1" spc="7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RU" sz="3000" b="1" spc="1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классов</a:t>
            </a:r>
            <a:r>
              <a:rPr lang="ru-RU" sz="3000" b="1" spc="1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общеобразовательных</a:t>
            </a:r>
            <a:r>
              <a:rPr lang="ru-RU" sz="3000" b="1" spc="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организаций </a:t>
            </a:r>
            <a:endParaRPr lang="ru-RU" sz="30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98120" marR="1043940" indent="-6350">
              <a:lnSpc>
                <a:spcPct val="100000"/>
              </a:lnSpc>
              <a:spcBef>
                <a:spcPts val="145"/>
              </a:spcBef>
              <a:spcAft>
                <a:spcPts val="0"/>
              </a:spcAft>
            </a:pPr>
            <a:r>
              <a:rPr lang="ru-RU" sz="3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Чеченской</a:t>
            </a:r>
            <a:r>
              <a:rPr lang="ru-RU" sz="3000" b="1" spc="2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Республики</a:t>
            </a:r>
            <a:r>
              <a:rPr lang="ru-RU" sz="3000" b="1" spc="6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3000" b="1" spc="-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</a:t>
            </a:r>
            <a:r>
              <a:rPr lang="ru-RU" sz="3000" b="1" spc="-2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году</a:t>
            </a:r>
            <a:endParaRPr lang="ru-RU" sz="3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7200">
              <a:lnSpc>
                <a:spcPct val="100000"/>
              </a:lnSpc>
              <a:spcAft>
                <a:spcPts val="0"/>
              </a:spcAft>
            </a:pPr>
            <a: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365658" y="245638"/>
            <a:ext cx="10148888" cy="6064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800" b="1" dirty="0" smtClean="0"/>
              <a:t>Форма представления результатов </a:t>
            </a:r>
            <a:endParaRPr lang="ru-RU" altLang="ru-RU" sz="4800" dirty="0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561813"/>
              </p:ext>
            </p:extLst>
          </p:nvPr>
        </p:nvGraphicFramePr>
        <p:xfrm>
          <a:off x="1374742" y="1289181"/>
          <a:ext cx="103997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403475" y="876300"/>
            <a:ext cx="8248650" cy="598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50" y="234950"/>
            <a:ext cx="10148888" cy="5175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Представление результатов: </a:t>
            </a:r>
            <a:br>
              <a:rPr lang="ru-RU" sz="2700" b="1" dirty="0" smtClean="0"/>
            </a:br>
            <a:r>
              <a:rPr lang="ru-RU" sz="2700" b="1" dirty="0" smtClean="0"/>
              <a:t>электронный протокол «Проверка результатов диагностических работ»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3316" name="AutoShape 26" descr="ÐÐ°ÑÑÐ¸Ð½ÐºÐ¸ Ð¿Ð¾ Ð·Ð°Ð¿ÑÐ¾ÑÑ Ð´ÐµÑÐ¸ Ð² ÑÐºÐ¾Ð»Ðµ ÑÐ¸ÑÑÐ½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8025" y="1196975"/>
            <a:ext cx="847725" cy="160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331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906463"/>
            <a:ext cx="8137525" cy="587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8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225" y="146050"/>
            <a:ext cx="10148888" cy="6064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Представление результатов  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117600" y="1898650"/>
          <a:ext cx="10563225" cy="3449639"/>
        </p:xfrm>
        <a:graphic>
          <a:graphicData uri="http://schemas.openxmlformats.org/drawingml/2006/table">
            <a:tbl>
              <a:tblPr firstRow="1" firstCol="1" bandRow="1"/>
              <a:tblGrid>
                <a:gridCol w="984909"/>
                <a:gridCol w="1065305"/>
                <a:gridCol w="1432976"/>
                <a:gridCol w="678778"/>
                <a:gridCol w="1414122"/>
                <a:gridCol w="697633"/>
                <a:gridCol w="1480115"/>
                <a:gridCol w="735342"/>
                <a:gridCol w="1432977"/>
                <a:gridCol w="641068"/>
              </a:tblGrid>
              <a:tr h="156548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кол-во уч-ся 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ниже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базового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базовой подготовки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прочной базовой подготовки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повышенной подготовки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82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учащихся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учащихся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учащихся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учащихся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46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25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8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11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54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</a:t>
                      </a: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25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9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12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01800" y="1087438"/>
            <a:ext cx="10147300" cy="560387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2800" b="1" dirty="0">
                <a:solidFill>
                  <a:schemeClr val="tx1"/>
                </a:solidFill>
              </a:rPr>
              <a:t>Электронный протокол «Статистика по уровням обученности».</a:t>
            </a:r>
          </a:p>
        </p:txBody>
      </p:sp>
    </p:spTree>
    <p:extLst>
      <p:ext uri="{BB962C8B-B14F-4D97-AF65-F5344CB8AC3E}">
        <p14:creationId xmlns:p14="http://schemas.microsoft.com/office/powerpoint/2010/main" val="3660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нутый угол 3"/>
          <p:cNvSpPr/>
          <p:nvPr/>
        </p:nvSpPr>
        <p:spPr>
          <a:xfrm>
            <a:off x="1103313" y="1065213"/>
            <a:ext cx="10171112" cy="5024437"/>
          </a:xfrm>
          <a:prstGeom prst="foldedCorner">
            <a:avLst/>
          </a:prstGeom>
          <a:noFill/>
          <a:ln w="38100">
            <a:solidFill>
              <a:srgbClr val="A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1800225" y="146050"/>
            <a:ext cx="10148888" cy="606425"/>
          </a:xfrm>
        </p:spPr>
        <p:txBody>
          <a:bodyPr>
            <a:normAutofit fontScale="90000"/>
          </a:bodyPr>
          <a:lstStyle/>
          <a:p>
            <a:r>
              <a:rPr lang="ru-RU" altLang="ru-RU" b="1" smtClean="0"/>
              <a:t>Анализ результатов</a:t>
            </a:r>
          </a:p>
        </p:txBody>
      </p:sp>
      <p:sp>
        <p:nvSpPr>
          <p:cNvPr id="15364" name="Содержимое 2"/>
          <p:cNvSpPr>
            <a:spLocks noGrp="1"/>
          </p:cNvSpPr>
          <p:nvPr>
            <p:ph idx="1"/>
          </p:nvPr>
        </p:nvSpPr>
        <p:spPr>
          <a:xfrm>
            <a:off x="1225550" y="1225550"/>
            <a:ext cx="10435313" cy="50371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b="1" u="sng" smtClean="0">
                <a:latin typeface="Calibri" panose="020F0502020204030204" pitchFamily="34" charset="0"/>
                <a:cs typeface="Calibri" panose="020F0502020204030204" pitchFamily="34" charset="0"/>
              </a:rPr>
              <a:t>   Согласно электронным протоколам, определить: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b="1" u="sng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altLang="ru-RU" b="1" smtClean="0">
                <a:latin typeface="Calibri" panose="020F0502020204030204" pitchFamily="34" charset="0"/>
                <a:cs typeface="Calibri" panose="020F0502020204030204" pitchFamily="34" charset="0"/>
              </a:rPr>
              <a:t>какие знания и умения в классе находятся в зоне риска;</a:t>
            </a:r>
          </a:p>
          <a:p>
            <a:pPr>
              <a:lnSpc>
                <a:spcPct val="150000"/>
              </a:lnSpc>
            </a:pPr>
            <a:r>
              <a:rPr lang="ru-RU" altLang="ru-RU" b="1" smtClean="0">
                <a:latin typeface="Calibri" panose="020F0502020204030204" pitchFamily="34" charset="0"/>
                <a:cs typeface="Calibri" panose="020F0502020204030204" pitchFamily="34" charset="0"/>
              </a:rPr>
              <a:t>ФИО  учащихся, чьи результаты ниже базового уровня по каждому предмету;</a:t>
            </a:r>
          </a:p>
          <a:p>
            <a:pPr>
              <a:lnSpc>
                <a:spcPct val="150000"/>
              </a:lnSpc>
            </a:pPr>
            <a:r>
              <a:rPr lang="ru-RU" altLang="ru-RU" b="1" smtClean="0">
                <a:latin typeface="Calibri" panose="020F0502020204030204" pitchFamily="34" charset="0"/>
                <a:cs typeface="Calibri" panose="020F0502020204030204" pitchFamily="34" charset="0"/>
              </a:rPr>
              <a:t>ФИО  учащихся, чьи результаты выше базового уровня по каждому предмету. </a:t>
            </a:r>
          </a:p>
        </p:txBody>
      </p:sp>
    </p:spTree>
    <p:extLst>
      <p:ext uri="{BB962C8B-B14F-4D97-AF65-F5344CB8AC3E}">
        <p14:creationId xmlns:p14="http://schemas.microsoft.com/office/powerpoint/2010/main" val="26286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Нормативные документы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Приказ Министерства образования и науки Чеченской Республики от 13.04.2022 г. № 638-п «О </a:t>
            </a:r>
            <a:r>
              <a:rPr lang="ru-RU" dirty="0"/>
              <a:t>проведении диагностики учебных </a:t>
            </a:r>
            <a:r>
              <a:rPr lang="ru-RU" dirty="0" smtClean="0"/>
              <a:t>достижений обучающихся </a:t>
            </a:r>
            <a:r>
              <a:rPr lang="ru-RU" dirty="0"/>
              <a:t>1, 2 и 3 классов </a:t>
            </a:r>
            <a:r>
              <a:rPr lang="ru-RU" dirty="0" smtClean="0"/>
              <a:t>образовательных организаций </a:t>
            </a:r>
            <a:r>
              <a:rPr lang="ru-RU" dirty="0"/>
              <a:t>Чеченской Республики, </a:t>
            </a:r>
            <a:r>
              <a:rPr lang="ru-RU" dirty="0" smtClean="0"/>
              <a:t>реализующих основные </a:t>
            </a:r>
            <a:r>
              <a:rPr lang="ru-RU" dirty="0"/>
              <a:t>общеобразовательные программы, в 2022 </a:t>
            </a:r>
            <a:r>
              <a:rPr lang="ru-RU" dirty="0" smtClean="0"/>
              <a:t>году».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973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649413" y="146050"/>
            <a:ext cx="10299700" cy="6064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3600" b="1" dirty="0" smtClean="0"/>
              <a:t>Подготовка к диагностике учебных достижений обучающихся 1,2,3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2399168"/>
            <a:ext cx="9953897" cy="3873045"/>
          </a:xfrm>
        </p:spPr>
        <p:txBody>
          <a:bodyPr/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математике, памятка учителю.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русскому языку, памятка учителю.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класс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математике, памятка учителю.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русскому языку, памятка учителю.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3 класс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памятка учителю.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Описание диагностической работы по русскому языку, памятка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учителю.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Тренировочные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задания  (по каждому предмету и классу). </a:t>
            </a:r>
            <a:endParaRPr lang="ru-RU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8196" name="Прямоугольник 8"/>
          <p:cNvSpPr>
            <a:spLocks noChangeArrowheads="1"/>
          </p:cNvSpPr>
          <p:nvPr/>
        </p:nvSpPr>
        <p:spPr bwMode="auto">
          <a:xfrm>
            <a:off x="1406526" y="1598634"/>
            <a:ext cx="105425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Региональный координатор (ГБУ ЦОКО) публикует 20 апреля 2022 года в личном кабинете ОО на портале «Monit95.ru» следующие материалы:</a:t>
            </a:r>
          </a:p>
        </p:txBody>
      </p:sp>
      <p:pic>
        <p:nvPicPr>
          <p:cNvPr id="819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067" y="3666309"/>
            <a:ext cx="2702796" cy="294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38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Проведение исследования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7874"/>
            <a:ext cx="10515600" cy="4679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x-none" b="1" i="1" dirty="0"/>
              <a:t>График проведения:</a:t>
            </a:r>
            <a:endParaRPr lang="ru-RU" dirty="0"/>
          </a:p>
          <a:p>
            <a:r>
              <a:rPr lang="x-none" dirty="0"/>
              <a:t>Русский язык, 1-3 классы – 25 апреля 2022 года.</a:t>
            </a:r>
            <a:endParaRPr lang="ru-RU" dirty="0"/>
          </a:p>
          <a:p>
            <a:r>
              <a:rPr lang="x-none" dirty="0"/>
              <a:t>Математика, 1-3 классы – 26 апреля 2022 года</a:t>
            </a:r>
            <a:r>
              <a:rPr lang="x-none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Школьный координатор:</a:t>
            </a:r>
            <a:endParaRPr lang="ru-RU" b="1" dirty="0"/>
          </a:p>
          <a:p>
            <a:pPr algn="just"/>
            <a:r>
              <a:rPr lang="ru-RU" dirty="0" smtClean="0"/>
              <a:t>1.скачивает </a:t>
            </a:r>
            <a:r>
              <a:rPr lang="ru-RU" dirty="0"/>
              <a:t>в личном кабинете на портале «Monit95.ru» архив с материалами.  Архив с материалами будет доступен не позднее чем за </a:t>
            </a:r>
            <a:r>
              <a:rPr lang="ru-RU" dirty="0" smtClean="0"/>
              <a:t> </a:t>
            </a:r>
            <a:r>
              <a:rPr lang="ru-RU" dirty="0"/>
              <a:t>день до начала проведения диагностической работы по каждому </a:t>
            </a:r>
            <a:r>
              <a:rPr lang="ru-RU" dirty="0" smtClean="0"/>
              <a:t>предмету; </a:t>
            </a:r>
            <a:endParaRPr lang="ru-RU" dirty="0"/>
          </a:p>
          <a:p>
            <a:pPr algn="just"/>
            <a:r>
              <a:rPr lang="ru-RU" dirty="0" smtClean="0"/>
              <a:t>2.организует </a:t>
            </a:r>
            <a:r>
              <a:rPr lang="ru-RU" dirty="0"/>
              <a:t>выполнение участниками работы на 2-3 уроке первой смены или на 2 уроке второй смены (если занятия проводятся во вторую смену</a:t>
            </a:r>
            <a:r>
              <a:rPr lang="ru-RU" dirty="0" smtClean="0"/>
              <a:t>);</a:t>
            </a:r>
            <a:endParaRPr lang="ru-RU" dirty="0"/>
          </a:p>
          <a:p>
            <a:pPr algn="just"/>
            <a:r>
              <a:rPr lang="ru-RU" dirty="0" smtClean="0"/>
              <a:t>3.по </a:t>
            </a:r>
            <a:r>
              <a:rPr lang="ru-RU" dirty="0"/>
              <a:t>окончании проведения работы </a:t>
            </a:r>
            <a:r>
              <a:rPr lang="ru-RU" dirty="0" smtClean="0"/>
              <a:t>собирает </a:t>
            </a:r>
            <a:r>
              <a:rPr lang="ru-RU" dirty="0"/>
              <a:t>все комплекты с ответами участников для проверки и занесения результатов в электронные протоколы на </a:t>
            </a:r>
            <a:r>
              <a:rPr lang="ru-RU" b="1" dirty="0"/>
              <a:t>«Monit95.ru</a:t>
            </a:r>
            <a:r>
              <a:rPr lang="ru-RU" b="1" dirty="0" smtClean="0"/>
              <a:t>».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76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Проведение исследования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7874"/>
            <a:ext cx="10515600" cy="46790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Учитель:</a:t>
            </a:r>
            <a:endParaRPr lang="ru-RU" b="1" dirty="0"/>
          </a:p>
          <a:p>
            <a:pPr algn="just"/>
            <a:r>
              <a:rPr lang="ru-RU" dirty="0"/>
              <a:t>1</a:t>
            </a:r>
            <a:r>
              <a:rPr lang="ru-RU" dirty="0" smtClean="0"/>
              <a:t>.проводит диагностическую работу в своем классе на </a:t>
            </a:r>
            <a:r>
              <a:rPr lang="ru-RU" dirty="0"/>
              <a:t>2-3 уроке первой смены или на 2 уроке второй смены (если занятия проводятся во вторую смену</a:t>
            </a:r>
            <a:r>
              <a:rPr lang="ru-RU" dirty="0" smtClean="0"/>
              <a:t>);</a:t>
            </a:r>
            <a:endParaRPr lang="ru-RU" dirty="0"/>
          </a:p>
          <a:p>
            <a:pPr algn="just"/>
            <a:r>
              <a:rPr lang="ru-RU" dirty="0"/>
              <a:t>2</a:t>
            </a:r>
            <a:r>
              <a:rPr lang="ru-RU" dirty="0" smtClean="0"/>
              <a:t>.по </a:t>
            </a:r>
            <a:r>
              <a:rPr lang="ru-RU" dirty="0"/>
              <a:t>окончании проведения работы </a:t>
            </a:r>
            <a:r>
              <a:rPr lang="ru-RU" dirty="0" smtClean="0"/>
              <a:t>собирает </a:t>
            </a:r>
            <a:r>
              <a:rPr lang="ru-RU" dirty="0"/>
              <a:t>все комплекты с ответами участников </a:t>
            </a:r>
            <a:r>
              <a:rPr lang="ru-RU" dirty="0" smtClean="0"/>
              <a:t>и передает их школьному координатору;</a:t>
            </a:r>
          </a:p>
          <a:p>
            <a:pPr algn="just"/>
            <a:r>
              <a:rPr lang="ru-RU" dirty="0" smtClean="0"/>
              <a:t>3.проверяет работы обучающихся в присутствии школьного координатора.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65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Оценка выполнения работы и ввод данных в электронную форму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x-none" dirty="0"/>
              <a:t>Образовательная организация организует проверку работ в соответствии с рекомендациями по оценке работ учащихся и внесению данных в электронные формы. Региональный координатор (ГБУ ЦОКО) размещает рекомендации по оценке работ и внесению данных в электронные формы по каждому классу и предмету </a:t>
            </a:r>
            <a:r>
              <a:rPr lang="x-none" b="1" dirty="0"/>
              <a:t>в день проведения в 15:00.</a:t>
            </a:r>
            <a:endParaRPr lang="ru-RU" dirty="0"/>
          </a:p>
          <a:p>
            <a:pPr lvl="0" algn="just"/>
            <a:r>
              <a:rPr lang="x-none" dirty="0"/>
              <a:t>Образовательная организация заполняет в личном кабинете на портале</a:t>
            </a:r>
            <a:r>
              <a:rPr lang="x-none" b="1" dirty="0"/>
              <a:t> «</a:t>
            </a:r>
            <a:r>
              <a:rPr lang="en-US" b="1" dirty="0"/>
              <a:t>Monit</a:t>
            </a:r>
            <a:r>
              <a:rPr lang="x-none" b="1" dirty="0"/>
              <a:t>95.</a:t>
            </a:r>
            <a:r>
              <a:rPr lang="en-US" b="1" dirty="0" err="1"/>
              <a:t>ru</a:t>
            </a:r>
            <a:r>
              <a:rPr lang="x-none" b="1" dirty="0"/>
              <a:t>» </a:t>
            </a:r>
            <a:r>
              <a:rPr lang="x-none" dirty="0"/>
              <a:t>электронную форму «Протокол проверки заданий»</a:t>
            </a:r>
            <a:r>
              <a:rPr lang="x-none" b="1" dirty="0"/>
              <a:t>: </a:t>
            </a:r>
            <a:r>
              <a:rPr lang="x-none" dirty="0"/>
              <a:t>вносит номер варианта работы и баллы за задание каждого участника.</a:t>
            </a:r>
            <a:endParaRPr lang="ru-RU" dirty="0"/>
          </a:p>
          <a:p>
            <a:pPr marL="0" indent="0" algn="just">
              <a:buNone/>
            </a:pPr>
            <a:r>
              <a:rPr lang="x-none" b="1" i="1" dirty="0"/>
              <a:t>Сроки заполнения электронной формы «Протокол проверки заданий»: </a:t>
            </a:r>
            <a:r>
              <a:rPr lang="ru-RU" dirty="0"/>
              <a:t>до </a:t>
            </a:r>
            <a:r>
              <a:rPr lang="x-none" dirty="0"/>
              <a:t>30 апреля 2022 года.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35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Получение </a:t>
            </a:r>
            <a:r>
              <a:rPr lang="ru-RU" b="1" dirty="0"/>
              <a:t>и использование результатов диагностики учебных достижений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just"/>
            <a:r>
              <a:rPr lang="ru-RU" dirty="0"/>
              <a:t>1.	Региональный координатор (ГБУ ЦОКО) публикует, а образовательная организация получает в личном кабинете на портале «Monit95.ru» 15 мая архив с результатами работ по каждому предмету (индивидуальные результаты и результаты по классу).</a:t>
            </a:r>
          </a:p>
          <a:p>
            <a:pPr algn="just"/>
            <a:r>
              <a:rPr lang="ru-RU" dirty="0"/>
              <a:t>2.	Образовательная организация планирует коррекционно-развивающую работу с учетом результатов и рекомендаций. </a:t>
            </a:r>
          </a:p>
          <a:p>
            <a:pPr algn="just"/>
            <a:endParaRPr lang="ru-RU" dirty="0"/>
          </a:p>
          <a:p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24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225" y="146050"/>
            <a:ext cx="10148888" cy="606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/>
              <a:t>Диагностика учебных достижений обучающихся</a:t>
            </a:r>
          </a:p>
        </p:txBody>
      </p:sp>
      <p:sp>
        <p:nvSpPr>
          <p:cNvPr id="10243" name="Объект 8"/>
          <p:cNvSpPr>
            <a:spLocks noGrp="1"/>
          </p:cNvSpPr>
          <p:nvPr>
            <p:ph idx="1"/>
          </p:nvPr>
        </p:nvSpPr>
        <p:spPr>
          <a:xfrm>
            <a:off x="784497" y="1048221"/>
            <a:ext cx="10467703" cy="474500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79664" y="1104900"/>
            <a:ext cx="3616325" cy="84613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Математика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21600" y="1059248"/>
            <a:ext cx="3441700" cy="84613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Русский язык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26577" y="2369903"/>
            <a:ext cx="7116762" cy="503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Диагностическая работа 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06069" y="1947863"/>
            <a:ext cx="330200" cy="403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9321552" y="1900237"/>
            <a:ext cx="346075" cy="429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28739" y="3340100"/>
            <a:ext cx="3827462" cy="75723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Основная часть </a:t>
            </a:r>
          </a:p>
          <a:p>
            <a:pPr algn="ctr">
              <a:defRPr/>
            </a:pPr>
            <a:r>
              <a:rPr lang="ru-RU" dirty="0"/>
              <a:t>(обязательная)</a:t>
            </a:r>
          </a:p>
        </p:txBody>
      </p:sp>
      <p:sp>
        <p:nvSpPr>
          <p:cNvPr id="17" name="Стрелка вверх 16"/>
          <p:cNvSpPr/>
          <p:nvPr/>
        </p:nvSpPr>
        <p:spPr>
          <a:xfrm>
            <a:off x="4038600" y="2854325"/>
            <a:ext cx="296863" cy="4508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84289" y="4166382"/>
            <a:ext cx="3916362" cy="1100137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Уровни оценки: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dirty="0"/>
              <a:t>уровень ниже базового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dirty="0"/>
              <a:t>уровень базовой подготовки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dirty="0"/>
              <a:t>уровень прочной базовой подготовки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193711" y="3276365"/>
            <a:ext cx="3603126" cy="1000125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Дополнительная часть выполняется по желанию обучающегося при условии выполнения всех заданий </a:t>
            </a:r>
          </a:p>
          <a:p>
            <a:pPr algn="ctr">
              <a:defRPr/>
            </a:pPr>
            <a:r>
              <a:rPr lang="ru-RU" sz="1600" dirty="0"/>
              <a:t>обязательной части 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20697" y="4382282"/>
            <a:ext cx="3576140" cy="884237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Уровни оценки:</a:t>
            </a:r>
          </a:p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sz="1600" dirty="0"/>
              <a:t>уровень повышенной подготовки</a:t>
            </a:r>
          </a:p>
        </p:txBody>
      </p:sp>
      <p:sp>
        <p:nvSpPr>
          <p:cNvPr id="21" name="Стрелка вверх 20"/>
          <p:cNvSpPr/>
          <p:nvPr/>
        </p:nvSpPr>
        <p:spPr>
          <a:xfrm>
            <a:off x="9442450" y="2854325"/>
            <a:ext cx="261938" cy="403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05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800225" y="368300"/>
            <a:ext cx="10148888" cy="177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smtClean="0"/>
              <a:t>РЕКОМЕНДАЦИИ</a:t>
            </a:r>
            <a:br>
              <a:rPr lang="ru-RU" altLang="ru-RU" sz="2800" b="1" smtClean="0"/>
            </a:br>
            <a:r>
              <a:rPr lang="ru-RU" altLang="ru-RU" sz="2800" b="1" smtClean="0"/>
              <a:t>по оценке выполнения заданий работы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827739"/>
              </p:ext>
            </p:extLst>
          </p:nvPr>
        </p:nvGraphicFramePr>
        <p:xfrm>
          <a:off x="1676400" y="1227438"/>
          <a:ext cx="9958251" cy="5035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0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632</Words>
  <Application>Microsoft Office PowerPoint</Application>
  <PresentationFormat>Широкоэкранный</PresentationFormat>
  <Paragraphs>109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  </vt:lpstr>
      <vt:lpstr>Нормативные документы</vt:lpstr>
      <vt:lpstr>  Подготовка к диагностике учебных достижений обучающихся 1,2,3 классов</vt:lpstr>
      <vt:lpstr>Проведение исследования</vt:lpstr>
      <vt:lpstr>Проведение исследования</vt:lpstr>
      <vt:lpstr>Оценка выполнения работы и ввод данных в электронную форму</vt:lpstr>
      <vt:lpstr> Получение и использование результатов диагностики учебных достижений </vt:lpstr>
      <vt:lpstr>Диагностика учебных достижений обучающихся</vt:lpstr>
      <vt:lpstr>РЕКОМЕНДАЦИИ по оценке выполнения заданий работы</vt:lpstr>
      <vt:lpstr>Форма представления результатов </vt:lpstr>
      <vt:lpstr> Представление результатов:  электронный протокол «Проверка результатов диагностических работ»    </vt:lpstr>
      <vt:lpstr>Представление результатов  </vt:lpstr>
      <vt:lpstr>Анализ результатов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RePack by Diakov</dc:creator>
  <cp:lastModifiedBy>RePack by Diakov</cp:lastModifiedBy>
  <cp:revision>21</cp:revision>
  <dcterms:created xsi:type="dcterms:W3CDTF">2022-04-18T09:16:13Z</dcterms:created>
  <dcterms:modified xsi:type="dcterms:W3CDTF">2022-04-21T08:29:48Z</dcterms:modified>
</cp:coreProperties>
</file>