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6" r:id="rId5"/>
    <p:sldId id="278" r:id="rId6"/>
    <p:sldId id="280" r:id="rId7"/>
    <p:sldId id="28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Статистика по ЧР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8C88-4820-851E-D17E950E89D4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AA-40DE-A978-A06756F2580E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C88-4820-851E-D17E950E89D4}"/>
              </c:ext>
            </c:extLst>
          </c:dPt>
          <c:dPt>
            <c:idx val="29"/>
            <c:invertIfNegative val="0"/>
            <c:bubble3D val="0"/>
            <c:spPr>
              <a:solidFill>
                <a:srgbClr val="9B61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AA-40DE-A978-A06756F2580E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8C88-4820-851E-D17E950E89D4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DAA-40DE-A978-A06756F258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cat>
          <c:val>
            <c:numRef>
              <c:f>Лист1!$B$2:$B$47</c:f>
              <c:numCache>
                <c:formatCode>General</c:formatCode>
                <c:ptCount val="46"/>
                <c:pt idx="0">
                  <c:v>0.4</c:v>
                </c:pt>
                <c:pt idx="1">
                  <c:v>0.2</c:v>
                </c:pt>
                <c:pt idx="2">
                  <c:v>0.5</c:v>
                </c:pt>
                <c:pt idx="3">
                  <c:v>0.5</c:v>
                </c:pt>
                <c:pt idx="4">
                  <c:v>0.7</c:v>
                </c:pt>
                <c:pt idx="5">
                  <c:v>0.8</c:v>
                </c:pt>
                <c:pt idx="6">
                  <c:v>0.8</c:v>
                </c:pt>
                <c:pt idx="7">
                  <c:v>1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1.1000000000000001</c:v>
                </c:pt>
                <c:pt idx="15">
                  <c:v>1.5</c:v>
                </c:pt>
                <c:pt idx="16">
                  <c:v>1.8</c:v>
                </c:pt>
                <c:pt idx="17">
                  <c:v>2.4</c:v>
                </c:pt>
                <c:pt idx="18">
                  <c:v>7.1</c:v>
                </c:pt>
                <c:pt idx="19">
                  <c:v>6.6</c:v>
                </c:pt>
                <c:pt idx="20">
                  <c:v>5.0999999999999996</c:v>
                </c:pt>
                <c:pt idx="21">
                  <c:v>4.3</c:v>
                </c:pt>
                <c:pt idx="22">
                  <c:v>3.9</c:v>
                </c:pt>
                <c:pt idx="23">
                  <c:v>3.4</c:v>
                </c:pt>
                <c:pt idx="24">
                  <c:v>3.5</c:v>
                </c:pt>
                <c:pt idx="25">
                  <c:v>3.1</c:v>
                </c:pt>
                <c:pt idx="26">
                  <c:v>3</c:v>
                </c:pt>
                <c:pt idx="27">
                  <c:v>3.4</c:v>
                </c:pt>
                <c:pt idx="28">
                  <c:v>3.6</c:v>
                </c:pt>
                <c:pt idx="29">
                  <c:v>5.7</c:v>
                </c:pt>
                <c:pt idx="30">
                  <c:v>4.5999999999999996</c:v>
                </c:pt>
                <c:pt idx="31">
                  <c:v>3.2</c:v>
                </c:pt>
                <c:pt idx="32">
                  <c:v>2.9</c:v>
                </c:pt>
                <c:pt idx="33">
                  <c:v>2.7</c:v>
                </c:pt>
                <c:pt idx="34">
                  <c:v>2.4</c:v>
                </c:pt>
                <c:pt idx="35">
                  <c:v>2.2000000000000002</c:v>
                </c:pt>
                <c:pt idx="36">
                  <c:v>1.9</c:v>
                </c:pt>
                <c:pt idx="37">
                  <c:v>2</c:v>
                </c:pt>
                <c:pt idx="38">
                  <c:v>2.5</c:v>
                </c:pt>
                <c:pt idx="39">
                  <c:v>1.5</c:v>
                </c:pt>
                <c:pt idx="40">
                  <c:v>1</c:v>
                </c:pt>
                <c:pt idx="41">
                  <c:v>0.8</c:v>
                </c:pt>
                <c:pt idx="42">
                  <c:v>0.6</c:v>
                </c:pt>
                <c:pt idx="43">
                  <c:v>0.4</c:v>
                </c:pt>
                <c:pt idx="44">
                  <c:v>0.2</c:v>
                </c:pt>
                <c:pt idx="4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8-4820-851E-D17E950E8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12992"/>
        <c:axId val="83413552"/>
      </c:barChart>
      <c:catAx>
        <c:axId val="8341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13552"/>
        <c:crosses val="autoZero"/>
        <c:auto val="1"/>
        <c:lblAlgn val="ctr"/>
        <c:lblOffset val="100"/>
        <c:noMultiLvlLbl val="0"/>
      </c:catAx>
      <c:valAx>
        <c:axId val="8341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1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Статистика по ЧР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C03-4ACA-828E-4BE7B8E08372}"/>
              </c:ext>
            </c:extLst>
          </c:dPt>
          <c:dPt>
            <c:idx val="8"/>
            <c:invertIfNegative val="0"/>
            <c:bubble3D val="0"/>
            <c:spPr>
              <a:solidFill>
                <a:srgbClr val="9B61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03-4ACA-828E-4BE7B8E0837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C03-4ACA-828E-4BE7B8E0837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8C88-4820-851E-D17E950E8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0.6</c:v>
                </c:pt>
                <c:pt idx="1">
                  <c:v>1.4</c:v>
                </c:pt>
                <c:pt idx="2">
                  <c:v>3.8</c:v>
                </c:pt>
                <c:pt idx="3">
                  <c:v>9.6999999999999993</c:v>
                </c:pt>
                <c:pt idx="4">
                  <c:v>10.3</c:v>
                </c:pt>
                <c:pt idx="5">
                  <c:v>11.4</c:v>
                </c:pt>
                <c:pt idx="6">
                  <c:v>11.6</c:v>
                </c:pt>
                <c:pt idx="7">
                  <c:v>12.4</c:v>
                </c:pt>
                <c:pt idx="8">
                  <c:v>11.3</c:v>
                </c:pt>
                <c:pt idx="9">
                  <c:v>9.1999999999999993</c:v>
                </c:pt>
                <c:pt idx="10">
                  <c:v>7.3</c:v>
                </c:pt>
                <c:pt idx="11">
                  <c:v>6.3</c:v>
                </c:pt>
                <c:pt idx="12">
                  <c:v>2.6</c:v>
                </c:pt>
                <c:pt idx="13">
                  <c:v>1.3</c:v>
                </c:pt>
                <c:pt idx="14">
                  <c:v>0.5</c:v>
                </c:pt>
                <c:pt idx="1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8-4820-851E-D17E950E8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56816"/>
        <c:axId val="136257376"/>
      </c:barChart>
      <c:catAx>
        <c:axId val="13625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57376"/>
        <c:crosses val="autoZero"/>
        <c:auto val="1"/>
        <c:lblAlgn val="ctr"/>
        <c:lblOffset val="100"/>
        <c:noMultiLvlLbl val="0"/>
      </c:catAx>
      <c:valAx>
        <c:axId val="13625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5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6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87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7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5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4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5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8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3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9C4F-91BA-480F-A465-E9C3D51E5E5C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6BD5-A64D-4C02-949F-B4BB1C0A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0098" y="1484923"/>
            <a:ext cx="9144000" cy="36107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признаки необъективного оценивания ВПР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263" y="389627"/>
            <a:ext cx="645980" cy="6459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364" y="389627"/>
            <a:ext cx="794380" cy="65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100647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Критерии оценивания объективности результатов ВПР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1957022"/>
            <a:ext cx="2500223" cy="3404116"/>
          </a:xfrm>
          <a:prstGeom prst="roundRect">
            <a:avLst>
              <a:gd name="adj" fmla="val 6831"/>
            </a:avLst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rgbClr val="FF0000"/>
                </a:solidFill>
              </a:rPr>
              <a:t>Сравниваются результаты ВПР с текущей успеваемостью учеников. </a:t>
            </a:r>
            <a:r>
              <a:rPr lang="ru-RU" sz="1600" i="1" dirty="0" smtClean="0">
                <a:solidFill>
                  <a:srgbClr val="002060"/>
                </a:solidFill>
              </a:rPr>
              <a:t>Например, сопоставляются высокие баллы за работу и число медалистов в школе. Если информация сильно не совпадает, то результаты признают необъективными.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708802" y="1625361"/>
            <a:ext cx="438509" cy="438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67822" y="1957022"/>
            <a:ext cx="1992700" cy="3404116"/>
          </a:xfrm>
          <a:prstGeom prst="roundRect">
            <a:avLst>
              <a:gd name="adj" fmla="val 6831"/>
            </a:avLst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i="1" dirty="0">
                <a:solidFill>
                  <a:srgbClr val="FF0000"/>
                </a:solidFill>
              </a:rPr>
              <a:t>М</a:t>
            </a:r>
            <a:r>
              <a:rPr lang="ru-RU" sz="1600" b="1" i="1" dirty="0" smtClean="0">
                <a:solidFill>
                  <a:srgbClr val="FF0000"/>
                </a:solidFill>
              </a:rPr>
              <a:t>ониторинг результатов ВПР за несколько лет.</a:t>
            </a:r>
            <a:r>
              <a:rPr lang="ru-RU" sz="1600" i="1" dirty="0" smtClean="0">
                <a:solidFill>
                  <a:srgbClr val="002060"/>
                </a:solidFill>
              </a:rPr>
              <a:t> Если у одних и тех же детей по одному предмету они сильно разнятся из года в год, то, скорее всего, школа завысила или занизила оценку.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>
            <a:spLocks noChangeAspect="1"/>
          </p:cNvSpPr>
          <p:nvPr/>
        </p:nvSpPr>
        <p:spPr>
          <a:xfrm>
            <a:off x="3338423" y="1625361"/>
            <a:ext cx="438509" cy="438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2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9921" y="1957022"/>
            <a:ext cx="3114132" cy="3404116"/>
          </a:xfrm>
          <a:prstGeom prst="roundRect">
            <a:avLst>
              <a:gd name="adj" fmla="val 6831"/>
            </a:avLst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i="1" dirty="0" smtClean="0">
                <a:solidFill>
                  <a:srgbClr val="FF0000"/>
                </a:solidFill>
              </a:rPr>
              <a:t>Сопоставление результатов по школе с результатами контрольной выборки на федеральном или региональном уровне. </a:t>
            </a:r>
            <a:r>
              <a:rPr lang="ru-RU" sz="1600" i="1" dirty="0" smtClean="0">
                <a:solidFill>
                  <a:srgbClr val="002060"/>
                </a:solidFill>
              </a:rPr>
              <a:t>Если ваши результаты сильно отличаются от результатов школ, где за ходом ВПР следили общественные наблюдатели, представители учредителя, то вы необъективно оценили работы учеников.</a:t>
            </a:r>
          </a:p>
        </p:txBody>
      </p:sp>
      <p:sp>
        <p:nvSpPr>
          <p:cNvPr id="10" name="Овал 9"/>
          <p:cNvSpPr>
            <a:spLocks noChangeAspect="1"/>
          </p:cNvSpPr>
          <p:nvPr/>
        </p:nvSpPr>
        <p:spPr>
          <a:xfrm>
            <a:off x="5460522" y="1625361"/>
            <a:ext cx="438509" cy="438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3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33452" y="1957021"/>
            <a:ext cx="2432646" cy="3404117"/>
          </a:xfrm>
          <a:prstGeom prst="roundRect">
            <a:avLst>
              <a:gd name="adj" fmla="val 6831"/>
            </a:avLst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i="1" dirty="0" smtClean="0">
                <a:solidFill>
                  <a:srgbClr val="FF0000"/>
                </a:solidFill>
              </a:rPr>
              <a:t>Проведение комплексного анализа данных разных контрольных работ: ВПР, НИКО, ЕГЭ, </a:t>
            </a:r>
            <a:r>
              <a:rPr lang="ru-RU" sz="1600" b="1" i="1" dirty="0" smtClean="0">
                <a:solidFill>
                  <a:srgbClr val="FF0000"/>
                </a:solidFill>
              </a:rPr>
              <a:t>ОГЭ</a:t>
            </a:r>
            <a:r>
              <a:rPr lang="ru-RU" sz="1600" b="1" i="1" dirty="0">
                <a:solidFill>
                  <a:srgbClr val="FF0000"/>
                </a:solidFill>
              </a:rPr>
              <a:t>.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</a:rPr>
              <a:t>Существенное </a:t>
            </a:r>
            <a:r>
              <a:rPr lang="ru-RU" sz="1600" i="1" dirty="0" smtClean="0">
                <a:solidFill>
                  <a:srgbClr val="002060"/>
                </a:solidFill>
              </a:rPr>
              <a:t>различие между результатами этих работ в школе говорит об их необъективности.</a:t>
            </a:r>
          </a:p>
        </p:txBody>
      </p:sp>
      <p:sp>
        <p:nvSpPr>
          <p:cNvPr id="12" name="Овал 11"/>
          <p:cNvSpPr>
            <a:spLocks noChangeAspect="1"/>
          </p:cNvSpPr>
          <p:nvPr/>
        </p:nvSpPr>
        <p:spPr>
          <a:xfrm>
            <a:off x="8704053" y="1625361"/>
            <a:ext cx="438509" cy="438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4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75630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Комплексный анализ результатов ВПР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636357"/>
            <a:ext cx="10515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FF0000"/>
                </a:solidFill>
              </a:rPr>
              <a:t>Рособрнадзор</a:t>
            </a:r>
            <a:r>
              <a:rPr lang="ru-RU" sz="2000" b="1" i="1" dirty="0">
                <a:solidFill>
                  <a:srgbClr val="FF0000"/>
                </a:solidFill>
              </a:rPr>
              <a:t> на основе данных ВПР за 3 года выявляет </a:t>
            </a:r>
            <a:r>
              <a:rPr lang="ru-RU" sz="2000" b="1" i="1" dirty="0" smtClean="0">
                <a:solidFill>
                  <a:srgbClr val="FF0000"/>
                </a:solidFill>
              </a:rPr>
              <a:t>образовательные организации, </a:t>
            </a:r>
            <a:r>
              <a:rPr lang="ru-RU" sz="2000" b="1" i="1" dirty="0">
                <a:solidFill>
                  <a:srgbClr val="FF0000"/>
                </a:solidFill>
              </a:rPr>
              <a:t>соответствующие следующим критериям: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</a:rPr>
              <a:t>р</a:t>
            </a:r>
            <a:r>
              <a:rPr lang="ru-RU" sz="2000" i="1" dirty="0" smtClean="0">
                <a:solidFill>
                  <a:srgbClr val="002060"/>
                </a:solidFill>
              </a:rPr>
              <a:t>езультаты </a:t>
            </a:r>
            <a:r>
              <a:rPr lang="ru-RU" sz="2000" i="1" dirty="0">
                <a:solidFill>
                  <a:srgbClr val="002060"/>
                </a:solidFill>
              </a:rPr>
              <a:t>заметно выше средних по региону;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2060"/>
                </a:solidFill>
              </a:rPr>
              <a:t>ОО не </a:t>
            </a:r>
            <a:r>
              <a:rPr lang="ru-RU" sz="2000" i="1" dirty="0">
                <a:solidFill>
                  <a:srgbClr val="002060"/>
                </a:solidFill>
              </a:rPr>
              <a:t>является лицеем/гимназией с углубленным изучением данного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предмета;</a:t>
            </a:r>
            <a:endParaRPr lang="ru-RU" sz="20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</a:rPr>
              <a:t>р</a:t>
            </a:r>
            <a:r>
              <a:rPr lang="ru-RU" sz="2000" i="1" dirty="0" smtClean="0">
                <a:solidFill>
                  <a:srgbClr val="002060"/>
                </a:solidFill>
              </a:rPr>
              <a:t>езультаты </a:t>
            </a:r>
            <a:r>
              <a:rPr lang="ru-RU" sz="2000" i="1" dirty="0">
                <a:solidFill>
                  <a:srgbClr val="002060"/>
                </a:solidFill>
              </a:rPr>
              <a:t>ВПР не подтверждаются высокими баллами на </a:t>
            </a:r>
            <a:r>
              <a:rPr lang="ru-RU" sz="2000" i="1" dirty="0" smtClean="0">
                <a:solidFill>
                  <a:srgbClr val="002060"/>
                </a:solidFill>
              </a:rPr>
              <a:t>ГИА.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8201" y="3782496"/>
            <a:ext cx="105155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Также анализируются средние проценты выполнения каждого задания учащимися. </a:t>
            </a:r>
            <a:r>
              <a:rPr lang="ru-RU" sz="2000" i="1" dirty="0">
                <a:solidFill>
                  <a:srgbClr val="002060"/>
                </a:solidFill>
              </a:rPr>
              <a:t>Е</a:t>
            </a:r>
            <a:r>
              <a:rPr lang="ru-RU" sz="2000" i="1" dirty="0" smtClean="0">
                <a:solidFill>
                  <a:srgbClr val="002060"/>
                </a:solidFill>
              </a:rPr>
              <a:t>сли базовые задания выполняются хуже, чем в среднем по региону, а сложные - лучше, то это может свидетельствовать, что участникам ВПР помогли справиться с более сложными заданиями.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5231" y="381740"/>
            <a:ext cx="10777415" cy="8765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Завышение  отметок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99586"/>
              </p:ext>
            </p:extLst>
          </p:nvPr>
        </p:nvGraphicFramePr>
        <p:xfrm>
          <a:off x="625230" y="1685925"/>
          <a:ext cx="10699262" cy="1646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671">
                  <a:extLst>
                    <a:ext uri="{9D8B030D-6E8A-4147-A177-3AD203B41FA5}">
                      <a16:colId xmlns:a16="http://schemas.microsoft.com/office/drawing/2014/main" val="3789865858"/>
                    </a:ext>
                  </a:extLst>
                </a:gridCol>
                <a:gridCol w="1782671">
                  <a:extLst>
                    <a:ext uri="{9D8B030D-6E8A-4147-A177-3AD203B41FA5}">
                      <a16:colId xmlns:a16="http://schemas.microsoft.com/office/drawing/2014/main" val="272668967"/>
                    </a:ext>
                  </a:extLst>
                </a:gridCol>
                <a:gridCol w="1783480">
                  <a:extLst>
                    <a:ext uri="{9D8B030D-6E8A-4147-A177-3AD203B41FA5}">
                      <a16:colId xmlns:a16="http://schemas.microsoft.com/office/drawing/2014/main" val="42954563"/>
                    </a:ext>
                  </a:extLst>
                </a:gridCol>
                <a:gridCol w="1783480">
                  <a:extLst>
                    <a:ext uri="{9D8B030D-6E8A-4147-A177-3AD203B41FA5}">
                      <a16:colId xmlns:a16="http://schemas.microsoft.com/office/drawing/2014/main" val="2813141610"/>
                    </a:ext>
                  </a:extLst>
                </a:gridCol>
                <a:gridCol w="1783480">
                  <a:extLst>
                    <a:ext uri="{9D8B030D-6E8A-4147-A177-3AD203B41FA5}">
                      <a16:colId xmlns:a16="http://schemas.microsoft.com/office/drawing/2014/main" val="3478305759"/>
                    </a:ext>
                  </a:extLst>
                </a:gridCol>
                <a:gridCol w="1783480">
                  <a:extLst>
                    <a:ext uri="{9D8B030D-6E8A-4147-A177-3AD203B41FA5}">
                      <a16:colId xmlns:a16="http://schemas.microsoft.com/office/drawing/2014/main" val="4135223527"/>
                    </a:ext>
                  </a:extLst>
                </a:gridCol>
              </a:tblGrid>
              <a:tr h="3226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345375"/>
                  </a:ext>
                </a:extLst>
              </a:tr>
              <a:tr h="660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Чеченская Республика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335435"/>
                  </a:ext>
                </a:extLst>
              </a:tr>
              <a:tr h="660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72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64836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5230" y="3757479"/>
            <a:ext cx="10699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Сравнение доверительных интервалов средней отметки на уровне региона и  на уровне ОО показывает,</a:t>
            </a:r>
            <a:r>
              <a:rPr lang="en-US" sz="2800" b="1" dirty="0" smtClean="0"/>
              <a:t> </a:t>
            </a:r>
            <a:r>
              <a:rPr lang="ru-RU" sz="2800" b="1" dirty="0" smtClean="0"/>
              <a:t>что средняя отметка в ОО выше, чем верхняя граница по региону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39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0523" y="218831"/>
            <a:ext cx="10902461" cy="135206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Завышение результатов среднего балла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54607"/>
              </p:ext>
            </p:extLst>
          </p:nvPr>
        </p:nvGraphicFramePr>
        <p:xfrm>
          <a:off x="471491" y="2442368"/>
          <a:ext cx="11001489" cy="2285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01">
                  <a:extLst>
                    <a:ext uri="{9D8B030D-6E8A-4147-A177-3AD203B41FA5}">
                      <a16:colId xmlns:a16="http://schemas.microsoft.com/office/drawing/2014/main" val="1151904238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1809300293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881228883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1342028161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4158064369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2416521559"/>
                    </a:ext>
                  </a:extLst>
                </a:gridCol>
                <a:gridCol w="524059">
                  <a:extLst>
                    <a:ext uri="{9D8B030D-6E8A-4147-A177-3AD203B41FA5}">
                      <a16:colId xmlns:a16="http://schemas.microsoft.com/office/drawing/2014/main" val="2116919745"/>
                    </a:ext>
                  </a:extLst>
                </a:gridCol>
                <a:gridCol w="482254">
                  <a:extLst>
                    <a:ext uri="{9D8B030D-6E8A-4147-A177-3AD203B41FA5}">
                      <a16:colId xmlns:a16="http://schemas.microsoft.com/office/drawing/2014/main" val="1254435649"/>
                    </a:ext>
                  </a:extLst>
                </a:gridCol>
                <a:gridCol w="444180">
                  <a:extLst>
                    <a:ext uri="{9D8B030D-6E8A-4147-A177-3AD203B41FA5}">
                      <a16:colId xmlns:a16="http://schemas.microsoft.com/office/drawing/2014/main" val="3468056859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143197968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873141886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4154807634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830313827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2232862859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3235730325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1126707261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291520694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784980091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3680404312"/>
                    </a:ext>
                  </a:extLst>
                </a:gridCol>
                <a:gridCol w="523311">
                  <a:extLst>
                    <a:ext uri="{9D8B030D-6E8A-4147-A177-3AD203B41FA5}">
                      <a16:colId xmlns:a16="http://schemas.microsoft.com/office/drawing/2014/main" val="631813771"/>
                    </a:ext>
                  </a:extLst>
                </a:gridCol>
                <a:gridCol w="659179">
                  <a:extLst>
                    <a:ext uri="{9D8B030D-6E8A-4147-A177-3AD203B41FA5}">
                      <a16:colId xmlns:a16="http://schemas.microsoft.com/office/drawing/2014/main" val="2921265748"/>
                    </a:ext>
                  </a:extLst>
                </a:gridCol>
              </a:tblGrid>
              <a:tr h="786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1К1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1К2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12,2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13,1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13,2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15,1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15,2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8815384"/>
                  </a:ext>
                </a:extLst>
              </a:tr>
              <a:tr h="74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ЧР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53,68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72,86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54,08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80,06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52,63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66,49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78,6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38,95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72,7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69,21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54,75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61,06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37,21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53,01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30,13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60,56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23,41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26,96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6170457"/>
                  </a:ext>
                </a:extLst>
              </a:tr>
              <a:tr h="74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60,86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75,57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66,37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82,81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57,47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69,23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91,4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72,4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53,54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62,9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81,45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81,45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58,14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74,21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45,25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65,16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37,78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59,73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30,09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44,34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601686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970" y="4843463"/>
            <a:ext cx="10994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 доверительных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 региона,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муниципалитета 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 показывает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выше, чем верхняя граница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региону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муниципалитету.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503" y="1900238"/>
            <a:ext cx="1358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выполнения базовых заданий в ОО ниже, чем в регионе, а заданий повышенной сложности – выше.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8093" y="381740"/>
            <a:ext cx="10863384" cy="107419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признаков необъективности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распределению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баллов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6699" y="5662118"/>
            <a:ext cx="968553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Пример распределения первичных баллов </a:t>
            </a:r>
            <a:r>
              <a:rPr lang="ru-RU" dirty="0" smtClean="0">
                <a:solidFill>
                  <a:srgbClr val="000000"/>
                </a:solidFill>
              </a:rPr>
              <a:t>в Чеченской Республике по предмету «Русский язык» </a:t>
            </a:r>
            <a:r>
              <a:rPr lang="ru-RU" dirty="0">
                <a:solidFill>
                  <a:srgbClr val="000000"/>
                </a:solidFill>
              </a:rPr>
              <a:t>(5 класс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endParaRPr lang="ru-RU" dirty="0">
              <a:solidFill>
                <a:srgbClr val="000000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</a:rPr>
              <a:t>Признаки необъективности </a:t>
            </a:r>
            <a:r>
              <a:rPr lang="ru-RU" dirty="0" smtClean="0">
                <a:solidFill>
                  <a:srgbClr val="000000"/>
                </a:solidFill>
              </a:rPr>
              <a:t>– «всплески» </a:t>
            </a:r>
            <a:r>
              <a:rPr lang="ru-RU" dirty="0">
                <a:solidFill>
                  <a:srgbClr val="000000"/>
                </a:solidFill>
              </a:rPr>
              <a:t>на границах отметок</a:t>
            </a:r>
            <a:endParaRPr lang="ru-RU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59467730"/>
              </p:ext>
            </p:extLst>
          </p:nvPr>
        </p:nvGraphicFramePr>
        <p:xfrm>
          <a:off x="270330" y="1633415"/>
          <a:ext cx="11451521" cy="295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284406"/>
            <a:ext cx="11978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tillium Web"/>
              </a:rPr>
              <a:t>Шкала перевода баллов в </a:t>
            </a:r>
            <a:r>
              <a:rPr lang="ru-RU" sz="1400" dirty="0" smtClean="0">
                <a:latin typeface="Titillium Web"/>
              </a:rPr>
              <a:t>отметку: отметка </a:t>
            </a:r>
            <a:r>
              <a:rPr lang="ru-RU" sz="1400" dirty="0">
                <a:latin typeface="Titillium Web"/>
              </a:rPr>
              <a:t>2 (0-17 баллов</a:t>
            </a:r>
            <a:r>
              <a:rPr lang="ru-RU" sz="1400" dirty="0" smtClean="0">
                <a:latin typeface="Titillium Web"/>
              </a:rPr>
              <a:t>),</a:t>
            </a:r>
            <a:r>
              <a:rPr lang="ru-RU" sz="1400" dirty="0" smtClean="0">
                <a:solidFill>
                  <a:srgbClr val="FF0000"/>
                </a:solidFill>
                <a:latin typeface="Titillium Web"/>
              </a:rPr>
              <a:t> отметка </a:t>
            </a:r>
            <a:r>
              <a:rPr lang="ru-RU" sz="1400" dirty="0">
                <a:solidFill>
                  <a:srgbClr val="FF0000"/>
                </a:solidFill>
                <a:latin typeface="Titillium Web"/>
              </a:rPr>
              <a:t>3 (18-28 баллов</a:t>
            </a:r>
            <a:r>
              <a:rPr lang="ru-RU" sz="1400" dirty="0" smtClean="0">
                <a:solidFill>
                  <a:srgbClr val="FF0000"/>
                </a:solidFill>
                <a:latin typeface="Titillium Web"/>
              </a:rPr>
              <a:t>), </a:t>
            </a:r>
            <a:r>
              <a:rPr lang="ru-RU" sz="1400" dirty="0" smtClean="0">
                <a:solidFill>
                  <a:srgbClr val="843C0C"/>
                </a:solidFill>
                <a:latin typeface="Titillium Web"/>
              </a:rPr>
              <a:t>отметка </a:t>
            </a:r>
            <a:r>
              <a:rPr lang="ru-RU" sz="1400" dirty="0">
                <a:solidFill>
                  <a:srgbClr val="843C0C"/>
                </a:solidFill>
                <a:latin typeface="Titillium Web"/>
              </a:rPr>
              <a:t>4 (29-38 баллов</a:t>
            </a:r>
            <a:r>
              <a:rPr lang="ru-RU" sz="1400" dirty="0" smtClean="0">
                <a:solidFill>
                  <a:srgbClr val="843C0C"/>
                </a:solidFill>
                <a:latin typeface="Titillium Web"/>
              </a:rPr>
              <a:t>),</a:t>
            </a:r>
            <a:r>
              <a:rPr lang="ru-RU" sz="1400" dirty="0" smtClean="0">
                <a:solidFill>
                  <a:srgbClr val="548235"/>
                </a:solidFill>
                <a:latin typeface="Titillium Web"/>
              </a:rPr>
              <a:t>отметка </a:t>
            </a:r>
            <a:r>
              <a:rPr lang="ru-RU" sz="1400" dirty="0">
                <a:solidFill>
                  <a:srgbClr val="548235"/>
                </a:solidFill>
                <a:latin typeface="Titillium Web"/>
              </a:rPr>
              <a:t>5 (39-45 баллов), </a:t>
            </a:r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033640" y="4190260"/>
            <a:ext cx="1269506" cy="11226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7652551" y="4190260"/>
            <a:ext cx="804911" cy="1137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10040645" y="4190260"/>
            <a:ext cx="443884" cy="1122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27" y="381740"/>
            <a:ext cx="11451521" cy="7514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нормального распределения первичных баллов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9442" y="5772185"/>
            <a:ext cx="968553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 Пример распределения </a:t>
            </a:r>
            <a:r>
              <a:rPr lang="ru-RU" dirty="0">
                <a:solidFill>
                  <a:srgbClr val="000000"/>
                </a:solidFill>
              </a:rPr>
              <a:t>первичных баллов </a:t>
            </a:r>
            <a:r>
              <a:rPr lang="ru-RU" dirty="0" smtClean="0">
                <a:solidFill>
                  <a:srgbClr val="000000"/>
                </a:solidFill>
              </a:rPr>
              <a:t>в Чеченской Республике по предмету «История»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 (5 </a:t>
            </a:r>
            <a:r>
              <a:rPr lang="ru-RU" dirty="0">
                <a:solidFill>
                  <a:srgbClr val="000000"/>
                </a:solidFill>
              </a:rPr>
              <a:t>класс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284406"/>
            <a:ext cx="11978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tillium Web"/>
              </a:rPr>
              <a:t>Шкала перевода баллов в </a:t>
            </a:r>
            <a:r>
              <a:rPr lang="ru-RU" sz="1400" dirty="0" smtClean="0">
                <a:latin typeface="Titillium Web"/>
              </a:rPr>
              <a:t>отметку: отметка </a:t>
            </a:r>
            <a:r>
              <a:rPr lang="ru-RU" sz="1400" dirty="0">
                <a:latin typeface="Titillium Web"/>
              </a:rPr>
              <a:t>2 (</a:t>
            </a:r>
            <a:r>
              <a:rPr lang="ru-RU" sz="1400" dirty="0" smtClean="0">
                <a:latin typeface="Titillium Web"/>
              </a:rPr>
              <a:t>0-3 балла),</a:t>
            </a:r>
            <a:r>
              <a:rPr lang="ru-RU" sz="1400" dirty="0" smtClean="0">
                <a:solidFill>
                  <a:srgbClr val="FF0000"/>
                </a:solidFill>
                <a:latin typeface="Titillium Web"/>
              </a:rPr>
              <a:t> отметка </a:t>
            </a:r>
            <a:r>
              <a:rPr lang="ru-RU" sz="1400" dirty="0">
                <a:solidFill>
                  <a:srgbClr val="FF0000"/>
                </a:solidFill>
                <a:latin typeface="Titillium Web"/>
              </a:rPr>
              <a:t>3 </a:t>
            </a:r>
            <a:r>
              <a:rPr lang="ru-RU" sz="1400" dirty="0" smtClean="0">
                <a:solidFill>
                  <a:srgbClr val="FF0000"/>
                </a:solidFill>
                <a:latin typeface="Titillium Web"/>
              </a:rPr>
              <a:t>(4-7 </a:t>
            </a:r>
            <a:r>
              <a:rPr lang="ru-RU" sz="1400" dirty="0">
                <a:solidFill>
                  <a:srgbClr val="FF0000"/>
                </a:solidFill>
                <a:latin typeface="Titillium Web"/>
              </a:rPr>
              <a:t>баллов</a:t>
            </a:r>
            <a:r>
              <a:rPr lang="ru-RU" sz="1400" dirty="0" smtClean="0">
                <a:solidFill>
                  <a:srgbClr val="FF0000"/>
                </a:solidFill>
                <a:latin typeface="Titillium Web"/>
              </a:rPr>
              <a:t>), </a:t>
            </a:r>
            <a:r>
              <a:rPr lang="ru-RU" sz="1400" dirty="0" smtClean="0">
                <a:solidFill>
                  <a:srgbClr val="843C0C"/>
                </a:solidFill>
                <a:latin typeface="Titillium Web"/>
              </a:rPr>
              <a:t>отметка </a:t>
            </a:r>
            <a:r>
              <a:rPr lang="ru-RU" sz="1400" dirty="0">
                <a:solidFill>
                  <a:srgbClr val="843C0C"/>
                </a:solidFill>
                <a:latin typeface="Titillium Web"/>
              </a:rPr>
              <a:t>4 </a:t>
            </a:r>
            <a:r>
              <a:rPr lang="ru-RU" sz="1400" dirty="0" smtClean="0">
                <a:solidFill>
                  <a:srgbClr val="843C0C"/>
                </a:solidFill>
                <a:latin typeface="Titillium Web"/>
              </a:rPr>
              <a:t>(8-11 </a:t>
            </a:r>
            <a:r>
              <a:rPr lang="ru-RU" sz="1400" dirty="0">
                <a:solidFill>
                  <a:srgbClr val="843C0C"/>
                </a:solidFill>
                <a:latin typeface="Titillium Web"/>
              </a:rPr>
              <a:t>баллов</a:t>
            </a:r>
            <a:r>
              <a:rPr lang="ru-RU" sz="1400" dirty="0" smtClean="0">
                <a:solidFill>
                  <a:srgbClr val="843C0C"/>
                </a:solidFill>
                <a:latin typeface="Titillium Web"/>
              </a:rPr>
              <a:t>), </a:t>
            </a:r>
            <a:r>
              <a:rPr lang="ru-RU" sz="1400" dirty="0" smtClean="0">
                <a:solidFill>
                  <a:srgbClr val="548235"/>
                </a:solidFill>
                <a:latin typeface="Titillium Web"/>
              </a:rPr>
              <a:t>отметка </a:t>
            </a:r>
            <a:r>
              <a:rPr lang="ru-RU" sz="1400" dirty="0">
                <a:solidFill>
                  <a:srgbClr val="548235"/>
                </a:solidFill>
                <a:latin typeface="Titillium Web"/>
              </a:rPr>
              <a:t>5 </a:t>
            </a:r>
            <a:r>
              <a:rPr lang="ru-RU" sz="1400" dirty="0" smtClean="0">
                <a:solidFill>
                  <a:srgbClr val="548235"/>
                </a:solidFill>
                <a:latin typeface="Titillium Web"/>
              </a:rPr>
              <a:t>(12-15 </a:t>
            </a:r>
            <a:r>
              <a:rPr lang="ru-RU" sz="1400" dirty="0">
                <a:solidFill>
                  <a:srgbClr val="548235"/>
                </a:solidFill>
                <a:latin typeface="Titillium Web"/>
              </a:rPr>
              <a:t>баллов), </a:t>
            </a:r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057095" y="3941685"/>
            <a:ext cx="2246051" cy="1371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6693763" y="3941685"/>
            <a:ext cx="1763700" cy="1385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9410330" y="3941685"/>
            <a:ext cx="1074199" cy="1371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71043415"/>
              </p:ext>
            </p:extLst>
          </p:nvPr>
        </p:nvGraphicFramePr>
        <p:xfrm>
          <a:off x="483027" y="1398955"/>
          <a:ext cx="11451521" cy="2902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13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540</Words>
  <Application>Microsoft Office PowerPoint</Application>
  <PresentationFormat>Широкоэкранный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Titillium Web</vt:lpstr>
      <vt:lpstr>Тема Office</vt:lpstr>
      <vt:lpstr>Основные признаки необъективного оценивания ВПР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Оценочные процедуры в системе управления качеством образования</dc:title>
  <dc:creator>RePack by Diakov</dc:creator>
  <cp:lastModifiedBy>Artur</cp:lastModifiedBy>
  <cp:revision>114</cp:revision>
  <dcterms:created xsi:type="dcterms:W3CDTF">2021-08-24T07:53:05Z</dcterms:created>
  <dcterms:modified xsi:type="dcterms:W3CDTF">2023-12-12T08:18:27Z</dcterms:modified>
</cp:coreProperties>
</file>